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autoCompressPictures="0">
  <p:sldMasterIdLst>
    <p:sldMasterId id="2147483648" r:id="rId1"/>
    <p:sldMasterId id="2147483660" r:id="rId3"/>
  </p:sldMasterIdLst>
  <p:notesMasterIdLst>
    <p:notesMasterId r:id="rId5"/>
  </p:notesMasterIdLst>
  <p:sldIdLst>
    <p:sldId id="256" r:id="rId4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</p:sldIdLst>
  <p:sldSz cx="9144000" cy="51435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0">
  <p:normalViewPr>
    <p:restoredLeft sz="15620"/>
    <p:restoredTop sz="94660"/>
  </p:normalViewPr>
  <p:slide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1620"/>
        <p:guide pos="2880"/>
      </p:guideLst>
    </p:cSldViewPr>
  </p:slide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0" Type="http://schemas.openxmlformats.org/officeDocument/2006/relationships/tableStyles" Target="tableStyles.xml"/><Relationship Id="rId5" Type="http://schemas.openxmlformats.org/officeDocument/2006/relationships/notesMaster" Target="notesMasters/notesMaster1.xml"/><Relationship Id="rId49" Type="http://schemas.openxmlformats.org/officeDocument/2006/relationships/viewProps" Target="viewProps.xml"/><Relationship Id="rId48" Type="http://schemas.openxmlformats.org/officeDocument/2006/relationships/presProps" Target="presProps.xml"/><Relationship Id="rId47" Type="http://schemas.openxmlformats.org/officeDocument/2006/relationships/slide" Target="slides/slide43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0" Type="http://schemas.openxmlformats.org/officeDocument/2006/relationships/slide" Target="slides/slide36.xml"/><Relationship Id="rId4" Type="http://schemas.openxmlformats.org/officeDocument/2006/relationships/slide" Target="slides/slide1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/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Shape 131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Shape 189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Shape 195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Shape 200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Shape 205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Shape 217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Shape 225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Shape 234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Shape 241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Shape 253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hi everyone, my name is yuhao ye. yipeng and me are in charge of the detection part of DeepFake. As you can see in this deepfake video. Left one </a:t>
            </a:r>
            <a:r>
              <a:rPr lang="zh-CN">
                <a:solidFill>
                  <a:schemeClr val="dk1"/>
                </a:solidFill>
              </a:rPr>
              <a:t>robert downey </a:t>
            </a:r>
            <a:r>
              <a:rPr lang="zh-CN"/>
              <a:t>is the real actor of marvel’s movie iron man, and right one guy is the iron man from Silicon Valley elon musk. Deepfake swap </a:t>
            </a:r>
            <a:r>
              <a:rPr lang="zh-CN">
                <a:solidFill>
                  <a:schemeClr val="dk1"/>
                </a:solidFill>
              </a:rPr>
              <a:t>downey’s face by elon musk. If you only watch the right one video, you might not realize you are watching a fake video edited by deepfake</a:t>
            </a:r>
            <a:endParaRPr lang="zh-CN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Shape 259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here list three possible weakness we can breakthrough for detecting deep fake </a:t>
            </a:r>
            <a:endParaRPr lang="zh-CN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we do some research on those three things, and find that first two belongs to General fake picture detection edited by</a:t>
            </a:r>
            <a:endParaRPr lang="zh-CN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some image-editing softwares like Adobe Photoshop </a:t>
            </a:r>
            <a:endParaRPr lang="zh-CN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after compare with first two, we find blur detection is the more convenient and efficient way to detect deepfake</a:t>
            </a:r>
            <a:endParaRPr lang="zh-C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Shape 138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Shape 270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here shows the reason for doing blur detetion. if zoom in face region to pixel level like shown in the picture. you will find </a:t>
            </a:r>
            <a:r>
              <a:rPr lang="zh-CN">
                <a:solidFill>
                  <a:schemeClr val="dk1"/>
                </a:solidFill>
              </a:rPr>
              <a:t>original face have more levels of colour than deepfake like shown in rectangle region </a:t>
            </a:r>
            <a:r>
              <a:rPr lang="zh-CN"/>
              <a:t>which means </a:t>
            </a:r>
            <a:r>
              <a:rPr lang="zh-CN">
                <a:solidFill>
                  <a:schemeClr val="dk1"/>
                </a:solidFill>
              </a:rPr>
              <a:t>original face have more </a:t>
            </a:r>
            <a:r>
              <a:rPr lang="zh-CN"/>
              <a:t>details than deepfake. Because blur make deepfake face loss details </a:t>
            </a:r>
            <a:endParaRPr lang="zh-CN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Shape 282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Shape 292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Shape 309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green rectangle is face region. red circle means the face is swapped by deepfake in this demo we can get 99% percent accuacy only one fram is wrong but haar classfier loss some </a:t>
            </a:r>
            <a:endParaRPr lang="zh-CN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hape 314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Shape 315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Shape 327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Shape 328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Shape 333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Shape 334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Shape 348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Shape 349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Shape 359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Shape 360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Shape 379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Shape 380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Shape 144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Shape 394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Shape 395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Shape 406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Shape 407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Shape 419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Shape 420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Shape 425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Shape 426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Shape 439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Shape 440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Shape 462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Shape 463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Shape 479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Shape 480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Shape 490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Shape 491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Shape 504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Shape 505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Shape 516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Shape 517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Shape 149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Shape 523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Shape 524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Shape 534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Shape 535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Shape 545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" name="Shape 546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Shape 551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Shape 552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Shape 155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Shape 162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Shape 170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Shape 175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Shape 180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Shape 46"/>
          <p:cNvSpPr txBox="1"/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Shape 47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标题幻灯片">
  <p:cSld name="TITLE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58" name="Shape 58"/>
          <p:cNvSpPr txBox="1"/>
          <p:nvPr>
            <p:ph type="subTitle" idx="1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 panose="020B0604020202020204"/>
              <a:buNone/>
              <a:defRPr sz="3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ctr" rtl="0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ctr" rtl="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 panose="020B0604020202020204"/>
              <a:buNone/>
              <a:defRPr sz="24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 panose="020B0604020202020204"/>
              <a:buNone/>
              <a:defRPr sz="20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 panose="020B0604020202020204"/>
              <a:buNone/>
              <a:defRPr sz="20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 panose="020B0604020202020204"/>
              <a:buNone/>
              <a:defRPr sz="20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 panose="020B0604020202020204"/>
              <a:buNone/>
              <a:defRPr sz="20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 panose="020B0604020202020204"/>
              <a:buNone/>
              <a:defRPr sz="20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 panose="020B0604020202020204"/>
              <a:buNone/>
              <a:defRPr sz="20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59" name="Shape 59"/>
          <p:cNvSpPr txBox="1"/>
          <p:nvPr>
            <p:ph type="dt" idx="10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60" name="Shape 60"/>
          <p:cNvSpPr txBox="1"/>
          <p:nvPr>
            <p:ph type="ftr" idx="11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61" name="Shape 61"/>
          <p:cNvSpPr txBox="1"/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 panose="020F0502020204030204"/>
              <a:buNone/>
              <a:defRPr sz="1200" b="0" i="0" u="none" strike="noStrike" cap="none">
                <a:solidFill>
                  <a:srgbClr val="898989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 panose="020F0502020204030204"/>
              <a:buNone/>
              <a:defRPr sz="1200" b="0" i="0" u="none" strike="noStrike" cap="none">
                <a:solidFill>
                  <a:srgbClr val="898989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 panose="020F0502020204030204"/>
              <a:buNone/>
              <a:defRPr sz="1200" b="0" i="0" u="none" strike="noStrike" cap="none">
                <a:solidFill>
                  <a:srgbClr val="898989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 panose="020F0502020204030204"/>
              <a:buNone/>
              <a:defRPr sz="1200" b="0" i="0" u="none" strike="noStrike" cap="none">
                <a:solidFill>
                  <a:srgbClr val="898989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 panose="020F0502020204030204"/>
              <a:buNone/>
              <a:defRPr sz="1200" b="0" i="0" u="none" strike="noStrike" cap="none">
                <a:solidFill>
                  <a:srgbClr val="898989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 panose="020F0502020204030204"/>
              <a:buNone/>
              <a:defRPr sz="1200" b="0" i="0" u="none" strike="noStrike" cap="none">
                <a:solidFill>
                  <a:srgbClr val="898989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 panose="020F0502020204030204"/>
              <a:buNone/>
              <a:defRPr sz="1200" b="0" i="0" u="none" strike="noStrike" cap="none">
                <a:solidFill>
                  <a:srgbClr val="898989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 panose="020F0502020204030204"/>
              <a:buNone/>
              <a:defRPr sz="1200" b="0" i="0" u="none" strike="noStrike" cap="none">
                <a:solidFill>
                  <a:srgbClr val="898989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 panose="020F0502020204030204"/>
              <a:buNone/>
              <a:defRPr sz="1200" b="0" i="0" u="none" strike="noStrike" cap="none">
                <a:solidFill>
                  <a:srgbClr val="898989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  <p:transition spd="med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matchingName="标题和内容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64" name="Shape 64"/>
          <p:cNvSpPr txBox="1"/>
          <p:nvPr>
            <p:ph type="body" idx="1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 panose="020B0604020202020204"/>
              <a:buChar char="•"/>
              <a:defRPr sz="3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Char char="–"/>
              <a:defRPr sz="2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Char char="•"/>
              <a:defRPr sz="2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–"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»"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65" name="Shape 65"/>
          <p:cNvSpPr txBox="1"/>
          <p:nvPr>
            <p:ph type="dt" idx="10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66" name="Shape 66"/>
          <p:cNvSpPr txBox="1"/>
          <p:nvPr>
            <p:ph type="ftr" idx="11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67" name="Shape 67"/>
          <p:cNvSpPr txBox="1"/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 panose="020F0502020204030204"/>
              <a:buNone/>
              <a:defRPr sz="1200" b="0" i="0" u="none" strike="noStrike" cap="none">
                <a:solidFill>
                  <a:srgbClr val="898989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 panose="020F0502020204030204"/>
              <a:buNone/>
              <a:defRPr sz="1200" b="0" i="0" u="none" strike="noStrike" cap="none">
                <a:solidFill>
                  <a:srgbClr val="898989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 panose="020F0502020204030204"/>
              <a:buNone/>
              <a:defRPr sz="1200" b="0" i="0" u="none" strike="noStrike" cap="none">
                <a:solidFill>
                  <a:srgbClr val="898989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 panose="020F0502020204030204"/>
              <a:buNone/>
              <a:defRPr sz="1200" b="0" i="0" u="none" strike="noStrike" cap="none">
                <a:solidFill>
                  <a:srgbClr val="898989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 panose="020F0502020204030204"/>
              <a:buNone/>
              <a:defRPr sz="1200" b="0" i="0" u="none" strike="noStrike" cap="none">
                <a:solidFill>
                  <a:srgbClr val="898989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 panose="020F0502020204030204"/>
              <a:buNone/>
              <a:defRPr sz="1200" b="0" i="0" u="none" strike="noStrike" cap="none">
                <a:solidFill>
                  <a:srgbClr val="898989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 panose="020F0502020204030204"/>
              <a:buNone/>
              <a:defRPr sz="1200" b="0" i="0" u="none" strike="noStrike" cap="none">
                <a:solidFill>
                  <a:srgbClr val="898989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 panose="020F0502020204030204"/>
              <a:buNone/>
              <a:defRPr sz="1200" b="0" i="0" u="none" strike="noStrike" cap="none">
                <a:solidFill>
                  <a:srgbClr val="898989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 panose="020F0502020204030204"/>
              <a:buNone/>
              <a:defRPr sz="1200" b="0" i="0" u="none" strike="noStrike" cap="none">
                <a:solidFill>
                  <a:srgbClr val="898989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  <p:transition spd="med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节标题">
  <p:cSld name="SECTION_HEADER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70" name="Shape 70"/>
          <p:cNvSpPr txBox="1"/>
          <p:nvPr>
            <p:ph type="body" idx="1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 panose="020B0604020202020204"/>
              <a:buNone/>
              <a:defRPr sz="20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914400" marR="0" lvl="1" indent="-228600" algn="l" rtl="0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 panose="020B0604020202020204"/>
              <a:buNone/>
              <a:defRPr sz="18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371600" marR="0" lvl="2" indent="-228600" algn="l" rtl="0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 panose="020B0604020202020204"/>
              <a:buNone/>
              <a:defRPr sz="16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1828800" marR="0" lvl="3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2286000" marR="0" lvl="4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2743200" marR="0" lvl="5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3200400" marR="0" lvl="6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3657600" marR="0" lvl="7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4114800" marR="0" lvl="8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71" name="Shape 71"/>
          <p:cNvSpPr txBox="1"/>
          <p:nvPr>
            <p:ph type="dt" idx="10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2" name="Shape 72"/>
          <p:cNvSpPr txBox="1"/>
          <p:nvPr>
            <p:ph type="ftr" idx="11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3" name="Shape 73"/>
          <p:cNvSpPr txBox="1"/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 panose="020F0502020204030204"/>
              <a:buNone/>
              <a:defRPr sz="1200" b="0" i="0" u="none" strike="noStrike" cap="none">
                <a:solidFill>
                  <a:srgbClr val="898989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 panose="020F0502020204030204"/>
              <a:buNone/>
              <a:defRPr sz="1200" b="0" i="0" u="none" strike="noStrike" cap="none">
                <a:solidFill>
                  <a:srgbClr val="898989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 panose="020F0502020204030204"/>
              <a:buNone/>
              <a:defRPr sz="1200" b="0" i="0" u="none" strike="noStrike" cap="none">
                <a:solidFill>
                  <a:srgbClr val="898989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 panose="020F0502020204030204"/>
              <a:buNone/>
              <a:defRPr sz="1200" b="0" i="0" u="none" strike="noStrike" cap="none">
                <a:solidFill>
                  <a:srgbClr val="898989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 panose="020F0502020204030204"/>
              <a:buNone/>
              <a:defRPr sz="1200" b="0" i="0" u="none" strike="noStrike" cap="none">
                <a:solidFill>
                  <a:srgbClr val="898989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 panose="020F0502020204030204"/>
              <a:buNone/>
              <a:defRPr sz="1200" b="0" i="0" u="none" strike="noStrike" cap="none">
                <a:solidFill>
                  <a:srgbClr val="898989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 panose="020F0502020204030204"/>
              <a:buNone/>
              <a:defRPr sz="1200" b="0" i="0" u="none" strike="noStrike" cap="none">
                <a:solidFill>
                  <a:srgbClr val="898989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 panose="020F0502020204030204"/>
              <a:buNone/>
              <a:defRPr sz="1200" b="0" i="0" u="none" strike="noStrike" cap="none">
                <a:solidFill>
                  <a:srgbClr val="898989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 panose="020F0502020204030204"/>
              <a:buNone/>
              <a:defRPr sz="1200" b="0" i="0" u="none" strike="noStrike" cap="none">
                <a:solidFill>
                  <a:srgbClr val="898989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  <p:transition spd="med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matchingName="两栏内容">
  <p:cSld name="TWO_OBJECTS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76" name="Shape 76"/>
          <p:cNvSpPr txBox="1"/>
          <p:nvPr>
            <p:ph type="body" idx="1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Char char="•"/>
              <a:defRPr sz="2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914400" marR="0" lvl="1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Char char="–"/>
              <a:defRPr sz="2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1828800" marR="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–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2286000" marR="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»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2743200" marR="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3200400" marR="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3657600" marR="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4114800" marR="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77" name="Shape 77"/>
          <p:cNvSpPr txBox="1"/>
          <p:nvPr>
            <p:ph type="body" idx="2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Char char="•"/>
              <a:defRPr sz="2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914400" marR="0" lvl="1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Char char="–"/>
              <a:defRPr sz="2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1828800" marR="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–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2286000" marR="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»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2743200" marR="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3200400" marR="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3657600" marR="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4114800" marR="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78" name="Shape 78"/>
          <p:cNvSpPr txBox="1"/>
          <p:nvPr>
            <p:ph type="dt" idx="10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9" name="Shape 79"/>
          <p:cNvSpPr txBox="1"/>
          <p:nvPr>
            <p:ph type="ftr" idx="11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80" name="Shape 80"/>
          <p:cNvSpPr txBox="1"/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 panose="020F0502020204030204"/>
              <a:buNone/>
              <a:defRPr sz="1200" b="0" i="0" u="none" strike="noStrike" cap="none">
                <a:solidFill>
                  <a:srgbClr val="898989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 panose="020F0502020204030204"/>
              <a:buNone/>
              <a:defRPr sz="1200" b="0" i="0" u="none" strike="noStrike" cap="none">
                <a:solidFill>
                  <a:srgbClr val="898989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 panose="020F0502020204030204"/>
              <a:buNone/>
              <a:defRPr sz="1200" b="0" i="0" u="none" strike="noStrike" cap="none">
                <a:solidFill>
                  <a:srgbClr val="898989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 panose="020F0502020204030204"/>
              <a:buNone/>
              <a:defRPr sz="1200" b="0" i="0" u="none" strike="noStrike" cap="none">
                <a:solidFill>
                  <a:srgbClr val="898989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 panose="020F0502020204030204"/>
              <a:buNone/>
              <a:defRPr sz="1200" b="0" i="0" u="none" strike="noStrike" cap="none">
                <a:solidFill>
                  <a:srgbClr val="898989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 panose="020F0502020204030204"/>
              <a:buNone/>
              <a:defRPr sz="1200" b="0" i="0" u="none" strike="noStrike" cap="none">
                <a:solidFill>
                  <a:srgbClr val="898989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 panose="020F0502020204030204"/>
              <a:buNone/>
              <a:defRPr sz="1200" b="0" i="0" u="none" strike="noStrike" cap="none">
                <a:solidFill>
                  <a:srgbClr val="898989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 panose="020F0502020204030204"/>
              <a:buNone/>
              <a:defRPr sz="1200" b="0" i="0" u="none" strike="noStrike" cap="none">
                <a:solidFill>
                  <a:srgbClr val="898989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 panose="020F0502020204030204"/>
              <a:buNone/>
              <a:defRPr sz="1200" b="0" i="0" u="none" strike="noStrike" cap="none">
                <a:solidFill>
                  <a:srgbClr val="898989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  <p:transition spd="med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matchingName="比较">
  <p:cSld name="TWO_OBJECTS_WITH_TEXT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83" name="Shape 83"/>
          <p:cNvSpPr txBox="1"/>
          <p:nvPr>
            <p:ph type="body" idx="1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None/>
              <a:defRPr sz="2400" b="1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914400" marR="0" lvl="1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None/>
              <a:defRPr sz="1800" b="1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1828800" marR="0" lvl="3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/>
              <a:buNone/>
              <a:defRPr sz="1600" b="1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2286000" marR="0" lvl="4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/>
              <a:buNone/>
              <a:defRPr sz="1600" b="1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2743200" marR="0" lvl="5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/>
              <a:buNone/>
              <a:defRPr sz="1600" b="1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3200400" marR="0" lvl="6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/>
              <a:buNone/>
              <a:defRPr sz="1600" b="1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3657600" marR="0" lvl="7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/>
              <a:buNone/>
              <a:defRPr sz="1600" b="1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4114800" marR="0" lvl="8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/>
              <a:buNone/>
              <a:defRPr sz="1600" b="1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84" name="Shape 84"/>
          <p:cNvSpPr txBox="1"/>
          <p:nvPr>
            <p:ph type="body" idx="2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Char char="•"/>
              <a:defRPr sz="2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–"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/>
              <a:buChar char="–"/>
              <a:defRPr sz="1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/>
              <a:buChar char="»"/>
              <a:defRPr sz="1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2743200" marR="0" lvl="5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/>
              <a:buChar char="•"/>
              <a:defRPr sz="1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3200400" marR="0" lvl="6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/>
              <a:buChar char="•"/>
              <a:defRPr sz="1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3657600" marR="0" lvl="7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/>
              <a:buChar char="•"/>
              <a:defRPr sz="1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4114800" marR="0" lvl="8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/>
              <a:buChar char="•"/>
              <a:defRPr sz="1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85" name="Shape 85"/>
          <p:cNvSpPr txBox="1"/>
          <p:nvPr>
            <p:ph type="body" idx="3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None/>
              <a:defRPr sz="2400" b="1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914400" marR="0" lvl="1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None/>
              <a:defRPr sz="1800" b="1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1828800" marR="0" lvl="3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/>
              <a:buNone/>
              <a:defRPr sz="1600" b="1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2286000" marR="0" lvl="4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/>
              <a:buNone/>
              <a:defRPr sz="1600" b="1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2743200" marR="0" lvl="5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/>
              <a:buNone/>
              <a:defRPr sz="1600" b="1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3200400" marR="0" lvl="6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/>
              <a:buNone/>
              <a:defRPr sz="1600" b="1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3657600" marR="0" lvl="7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/>
              <a:buNone/>
              <a:defRPr sz="1600" b="1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4114800" marR="0" lvl="8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/>
              <a:buNone/>
              <a:defRPr sz="1600" b="1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86" name="Shape 86"/>
          <p:cNvSpPr txBox="1"/>
          <p:nvPr>
            <p:ph type="body" idx="4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Char char="•"/>
              <a:defRPr sz="2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–"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/>
              <a:buChar char="–"/>
              <a:defRPr sz="1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/>
              <a:buChar char="»"/>
              <a:defRPr sz="1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2743200" marR="0" lvl="5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/>
              <a:buChar char="•"/>
              <a:defRPr sz="1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3200400" marR="0" lvl="6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/>
              <a:buChar char="•"/>
              <a:defRPr sz="1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3657600" marR="0" lvl="7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/>
              <a:buChar char="•"/>
              <a:defRPr sz="1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4114800" marR="0" lvl="8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/>
              <a:buChar char="•"/>
              <a:defRPr sz="1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87" name="Shape 87"/>
          <p:cNvSpPr txBox="1"/>
          <p:nvPr>
            <p:ph type="dt" idx="10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88" name="Shape 88"/>
          <p:cNvSpPr txBox="1"/>
          <p:nvPr>
            <p:ph type="ftr" idx="11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89" name="Shape 89"/>
          <p:cNvSpPr txBox="1"/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 panose="020F0502020204030204"/>
              <a:buNone/>
              <a:defRPr sz="1200" b="0" i="0" u="none" strike="noStrike" cap="none">
                <a:solidFill>
                  <a:srgbClr val="898989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 panose="020F0502020204030204"/>
              <a:buNone/>
              <a:defRPr sz="1200" b="0" i="0" u="none" strike="noStrike" cap="none">
                <a:solidFill>
                  <a:srgbClr val="898989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 panose="020F0502020204030204"/>
              <a:buNone/>
              <a:defRPr sz="1200" b="0" i="0" u="none" strike="noStrike" cap="none">
                <a:solidFill>
                  <a:srgbClr val="898989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 panose="020F0502020204030204"/>
              <a:buNone/>
              <a:defRPr sz="1200" b="0" i="0" u="none" strike="noStrike" cap="none">
                <a:solidFill>
                  <a:srgbClr val="898989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 panose="020F0502020204030204"/>
              <a:buNone/>
              <a:defRPr sz="1200" b="0" i="0" u="none" strike="noStrike" cap="none">
                <a:solidFill>
                  <a:srgbClr val="898989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 panose="020F0502020204030204"/>
              <a:buNone/>
              <a:defRPr sz="1200" b="0" i="0" u="none" strike="noStrike" cap="none">
                <a:solidFill>
                  <a:srgbClr val="898989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 panose="020F0502020204030204"/>
              <a:buNone/>
              <a:defRPr sz="1200" b="0" i="0" u="none" strike="noStrike" cap="none">
                <a:solidFill>
                  <a:srgbClr val="898989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 panose="020F0502020204030204"/>
              <a:buNone/>
              <a:defRPr sz="1200" b="0" i="0" u="none" strike="noStrike" cap="none">
                <a:solidFill>
                  <a:srgbClr val="898989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 panose="020F0502020204030204"/>
              <a:buNone/>
              <a:defRPr sz="1200" b="0" i="0" u="none" strike="noStrike" cap="none">
                <a:solidFill>
                  <a:srgbClr val="898989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  <p:transition spd="med"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仅标题">
  <p:cSld name="TITLE_ONLY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92" name="Shape 92"/>
          <p:cNvSpPr txBox="1"/>
          <p:nvPr>
            <p:ph type="dt" idx="10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93" name="Shape 93"/>
          <p:cNvSpPr txBox="1"/>
          <p:nvPr>
            <p:ph type="ftr" idx="11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94" name="Shape 94"/>
          <p:cNvSpPr txBox="1"/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 panose="020F0502020204030204"/>
              <a:buNone/>
              <a:defRPr sz="1200" b="0" i="0" u="none" strike="noStrike" cap="none">
                <a:solidFill>
                  <a:srgbClr val="898989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 panose="020F0502020204030204"/>
              <a:buNone/>
              <a:defRPr sz="1200" b="0" i="0" u="none" strike="noStrike" cap="none">
                <a:solidFill>
                  <a:srgbClr val="898989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 panose="020F0502020204030204"/>
              <a:buNone/>
              <a:defRPr sz="1200" b="0" i="0" u="none" strike="noStrike" cap="none">
                <a:solidFill>
                  <a:srgbClr val="898989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 panose="020F0502020204030204"/>
              <a:buNone/>
              <a:defRPr sz="1200" b="0" i="0" u="none" strike="noStrike" cap="none">
                <a:solidFill>
                  <a:srgbClr val="898989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 panose="020F0502020204030204"/>
              <a:buNone/>
              <a:defRPr sz="1200" b="0" i="0" u="none" strike="noStrike" cap="none">
                <a:solidFill>
                  <a:srgbClr val="898989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 panose="020F0502020204030204"/>
              <a:buNone/>
              <a:defRPr sz="1200" b="0" i="0" u="none" strike="noStrike" cap="none">
                <a:solidFill>
                  <a:srgbClr val="898989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 panose="020F0502020204030204"/>
              <a:buNone/>
              <a:defRPr sz="1200" b="0" i="0" u="none" strike="noStrike" cap="none">
                <a:solidFill>
                  <a:srgbClr val="898989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 panose="020F0502020204030204"/>
              <a:buNone/>
              <a:defRPr sz="1200" b="0" i="0" u="none" strike="noStrike" cap="none">
                <a:solidFill>
                  <a:srgbClr val="898989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 panose="020F0502020204030204"/>
              <a:buNone/>
              <a:defRPr sz="1200" b="0" i="0" u="none" strike="noStrike" cap="none">
                <a:solidFill>
                  <a:srgbClr val="898989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  <p:transition spd="med"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空白">
  <p:cSld name="BLANK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 txBox="1"/>
          <p:nvPr>
            <p:ph type="dt" idx="10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97" name="Shape 97"/>
          <p:cNvSpPr txBox="1"/>
          <p:nvPr>
            <p:ph type="ftr" idx="11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98" name="Shape 98"/>
          <p:cNvSpPr txBox="1"/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 panose="020F0502020204030204"/>
              <a:buNone/>
              <a:defRPr sz="1200" b="0" i="0" u="none" strike="noStrike" cap="none">
                <a:solidFill>
                  <a:srgbClr val="898989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 panose="020F0502020204030204"/>
              <a:buNone/>
              <a:defRPr sz="1200" b="0" i="0" u="none" strike="noStrike" cap="none">
                <a:solidFill>
                  <a:srgbClr val="898989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 panose="020F0502020204030204"/>
              <a:buNone/>
              <a:defRPr sz="1200" b="0" i="0" u="none" strike="noStrike" cap="none">
                <a:solidFill>
                  <a:srgbClr val="898989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 panose="020F0502020204030204"/>
              <a:buNone/>
              <a:defRPr sz="1200" b="0" i="0" u="none" strike="noStrike" cap="none">
                <a:solidFill>
                  <a:srgbClr val="898989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 panose="020F0502020204030204"/>
              <a:buNone/>
              <a:defRPr sz="1200" b="0" i="0" u="none" strike="noStrike" cap="none">
                <a:solidFill>
                  <a:srgbClr val="898989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 panose="020F0502020204030204"/>
              <a:buNone/>
              <a:defRPr sz="1200" b="0" i="0" u="none" strike="noStrike" cap="none">
                <a:solidFill>
                  <a:srgbClr val="898989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 panose="020F0502020204030204"/>
              <a:buNone/>
              <a:defRPr sz="1200" b="0" i="0" u="none" strike="noStrike" cap="none">
                <a:solidFill>
                  <a:srgbClr val="898989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 panose="020F0502020204030204"/>
              <a:buNone/>
              <a:defRPr sz="1200" b="0" i="0" u="none" strike="noStrike" cap="none">
                <a:solidFill>
                  <a:srgbClr val="898989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 panose="020F0502020204030204"/>
              <a:buNone/>
              <a:defRPr sz="1200" b="0" i="0" u="none" strike="noStrike" cap="none">
                <a:solidFill>
                  <a:srgbClr val="898989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  <p:transition spd="med"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matchingName="内容与标题">
  <p:cSld name="OBJECT_WITH_CAPTION_TEXT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101" name="Shape 101"/>
          <p:cNvSpPr txBox="1"/>
          <p:nvPr>
            <p:ph type="body" idx="1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 panose="020B0604020202020204"/>
              <a:buChar char="•"/>
              <a:defRPr sz="3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Char char="–"/>
              <a:defRPr sz="2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Char char="•"/>
              <a:defRPr sz="2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–"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»"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102" name="Shape 102"/>
          <p:cNvSpPr txBox="1"/>
          <p:nvPr>
            <p:ph type="body" idx="2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914400" marR="0" lvl="1" indent="-2286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371600" marR="0" lvl="2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1828800" marR="0" lvl="3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2286000" marR="0" lvl="4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2743200" marR="0" lvl="5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3200400" marR="0" lvl="6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3657600" marR="0" lvl="7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4114800" marR="0" lvl="8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103" name="Shape 103"/>
          <p:cNvSpPr txBox="1"/>
          <p:nvPr>
            <p:ph type="dt" idx="10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" name="Shape 104"/>
          <p:cNvSpPr txBox="1"/>
          <p:nvPr>
            <p:ph type="ftr" idx="11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5" name="Shape 105"/>
          <p:cNvSpPr txBox="1"/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 panose="020F0502020204030204"/>
              <a:buNone/>
              <a:defRPr sz="1200" b="0" i="0" u="none" strike="noStrike" cap="none">
                <a:solidFill>
                  <a:srgbClr val="898989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 panose="020F0502020204030204"/>
              <a:buNone/>
              <a:defRPr sz="1200" b="0" i="0" u="none" strike="noStrike" cap="none">
                <a:solidFill>
                  <a:srgbClr val="898989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 panose="020F0502020204030204"/>
              <a:buNone/>
              <a:defRPr sz="1200" b="0" i="0" u="none" strike="noStrike" cap="none">
                <a:solidFill>
                  <a:srgbClr val="898989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 panose="020F0502020204030204"/>
              <a:buNone/>
              <a:defRPr sz="1200" b="0" i="0" u="none" strike="noStrike" cap="none">
                <a:solidFill>
                  <a:srgbClr val="898989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 panose="020F0502020204030204"/>
              <a:buNone/>
              <a:defRPr sz="1200" b="0" i="0" u="none" strike="noStrike" cap="none">
                <a:solidFill>
                  <a:srgbClr val="898989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 panose="020F0502020204030204"/>
              <a:buNone/>
              <a:defRPr sz="1200" b="0" i="0" u="none" strike="noStrike" cap="none">
                <a:solidFill>
                  <a:srgbClr val="898989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 panose="020F0502020204030204"/>
              <a:buNone/>
              <a:defRPr sz="1200" b="0" i="0" u="none" strike="noStrike" cap="none">
                <a:solidFill>
                  <a:srgbClr val="898989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 panose="020F0502020204030204"/>
              <a:buNone/>
              <a:defRPr sz="1200" b="0" i="0" u="none" strike="noStrike" cap="none">
                <a:solidFill>
                  <a:srgbClr val="898989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 panose="020F0502020204030204"/>
              <a:buNone/>
              <a:defRPr sz="1200" b="0" i="0" u="none" strike="noStrike" cap="none">
                <a:solidFill>
                  <a:srgbClr val="898989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Section header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matchingName="图片与标题">
  <p:cSld name="PICTURE_WITH_CAPTION_TEXT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108" name="Shape 108"/>
          <p:cNvSpPr/>
          <p:nvPr>
            <p:ph type="pic" idx="2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 panose="020B0604020202020204"/>
              <a:buNone/>
              <a:defRPr sz="3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None/>
              <a:defRPr sz="2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None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None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None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None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None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None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109" name="Shape 109"/>
          <p:cNvSpPr txBox="1"/>
          <p:nvPr>
            <p:ph type="body" idx="1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914400" marR="0" lvl="1" indent="-2286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371600" marR="0" lvl="2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1828800" marR="0" lvl="3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2286000" marR="0" lvl="4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2743200" marR="0" lvl="5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3200400" marR="0" lvl="6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3657600" marR="0" lvl="7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4114800" marR="0" lvl="8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110" name="Shape 110"/>
          <p:cNvSpPr txBox="1"/>
          <p:nvPr>
            <p:ph type="dt" idx="10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11" name="Shape 111"/>
          <p:cNvSpPr txBox="1"/>
          <p:nvPr>
            <p:ph type="ftr" idx="11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12" name="Shape 112"/>
          <p:cNvSpPr txBox="1"/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 panose="020F0502020204030204"/>
              <a:buNone/>
              <a:defRPr sz="1200" b="0" i="0" u="none" strike="noStrike" cap="none">
                <a:solidFill>
                  <a:srgbClr val="898989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 panose="020F0502020204030204"/>
              <a:buNone/>
              <a:defRPr sz="1200" b="0" i="0" u="none" strike="noStrike" cap="none">
                <a:solidFill>
                  <a:srgbClr val="898989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 panose="020F0502020204030204"/>
              <a:buNone/>
              <a:defRPr sz="1200" b="0" i="0" u="none" strike="noStrike" cap="none">
                <a:solidFill>
                  <a:srgbClr val="898989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 panose="020F0502020204030204"/>
              <a:buNone/>
              <a:defRPr sz="1200" b="0" i="0" u="none" strike="noStrike" cap="none">
                <a:solidFill>
                  <a:srgbClr val="898989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 panose="020F0502020204030204"/>
              <a:buNone/>
              <a:defRPr sz="1200" b="0" i="0" u="none" strike="noStrike" cap="none">
                <a:solidFill>
                  <a:srgbClr val="898989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 panose="020F0502020204030204"/>
              <a:buNone/>
              <a:defRPr sz="1200" b="0" i="0" u="none" strike="noStrike" cap="none">
                <a:solidFill>
                  <a:srgbClr val="898989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 panose="020F0502020204030204"/>
              <a:buNone/>
              <a:defRPr sz="1200" b="0" i="0" u="none" strike="noStrike" cap="none">
                <a:solidFill>
                  <a:srgbClr val="898989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 panose="020F0502020204030204"/>
              <a:buNone/>
              <a:defRPr sz="1200" b="0" i="0" u="none" strike="noStrike" cap="none">
                <a:solidFill>
                  <a:srgbClr val="898989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 panose="020F0502020204030204"/>
              <a:buNone/>
              <a:defRPr sz="1200" b="0" i="0" u="none" strike="noStrike" cap="none">
                <a:solidFill>
                  <a:srgbClr val="898989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  <p:transition spd="med"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matchingName="标题和竖排文字">
  <p:cSld name="VERTICAL_TEXT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115" name="Shape 115"/>
          <p:cNvSpPr txBox="1"/>
          <p:nvPr>
            <p:ph type="body" idx="1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 panose="020B0604020202020204"/>
              <a:buChar char="•"/>
              <a:defRPr sz="3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Char char="–"/>
              <a:defRPr sz="2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Char char="•"/>
              <a:defRPr sz="2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–"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»"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116" name="Shape 116"/>
          <p:cNvSpPr txBox="1"/>
          <p:nvPr>
            <p:ph type="dt" idx="10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17" name="Shape 117"/>
          <p:cNvSpPr txBox="1"/>
          <p:nvPr>
            <p:ph type="ftr" idx="11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18" name="Shape 118"/>
          <p:cNvSpPr txBox="1"/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 panose="020F0502020204030204"/>
              <a:buNone/>
              <a:defRPr sz="1200" b="0" i="0" u="none" strike="noStrike" cap="none">
                <a:solidFill>
                  <a:srgbClr val="898989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 panose="020F0502020204030204"/>
              <a:buNone/>
              <a:defRPr sz="1200" b="0" i="0" u="none" strike="noStrike" cap="none">
                <a:solidFill>
                  <a:srgbClr val="898989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 panose="020F0502020204030204"/>
              <a:buNone/>
              <a:defRPr sz="1200" b="0" i="0" u="none" strike="noStrike" cap="none">
                <a:solidFill>
                  <a:srgbClr val="898989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 panose="020F0502020204030204"/>
              <a:buNone/>
              <a:defRPr sz="1200" b="0" i="0" u="none" strike="noStrike" cap="none">
                <a:solidFill>
                  <a:srgbClr val="898989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 panose="020F0502020204030204"/>
              <a:buNone/>
              <a:defRPr sz="1200" b="0" i="0" u="none" strike="noStrike" cap="none">
                <a:solidFill>
                  <a:srgbClr val="898989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 panose="020F0502020204030204"/>
              <a:buNone/>
              <a:defRPr sz="1200" b="0" i="0" u="none" strike="noStrike" cap="none">
                <a:solidFill>
                  <a:srgbClr val="898989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 panose="020F0502020204030204"/>
              <a:buNone/>
              <a:defRPr sz="1200" b="0" i="0" u="none" strike="noStrike" cap="none">
                <a:solidFill>
                  <a:srgbClr val="898989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 panose="020F0502020204030204"/>
              <a:buNone/>
              <a:defRPr sz="1200" b="0" i="0" u="none" strike="noStrike" cap="none">
                <a:solidFill>
                  <a:srgbClr val="898989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 panose="020F0502020204030204"/>
              <a:buNone/>
              <a:defRPr sz="1200" b="0" i="0" u="none" strike="noStrike" cap="none">
                <a:solidFill>
                  <a:srgbClr val="898989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  <p:transition spd="med"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matchingName="垂直排列标题与文本">
  <p:cSld name="VERTICAL_TITLE_AND_VERTICAL_TEXT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121" name="Shape 121"/>
          <p:cNvSpPr txBox="1"/>
          <p:nvPr>
            <p:ph type="body" idx="1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 panose="020B0604020202020204"/>
              <a:buChar char="•"/>
              <a:defRPr sz="3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Char char="–"/>
              <a:defRPr sz="2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Char char="•"/>
              <a:defRPr sz="2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–"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»"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122" name="Shape 122"/>
          <p:cNvSpPr txBox="1"/>
          <p:nvPr>
            <p:ph type="dt" idx="10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23" name="Shape 123"/>
          <p:cNvSpPr txBox="1"/>
          <p:nvPr>
            <p:ph type="ftr" idx="11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24" name="Shape 124"/>
          <p:cNvSpPr txBox="1"/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 panose="020F0502020204030204"/>
              <a:buNone/>
              <a:defRPr sz="1200" b="0" i="0" u="none" strike="noStrike" cap="none">
                <a:solidFill>
                  <a:srgbClr val="898989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 panose="020F0502020204030204"/>
              <a:buNone/>
              <a:defRPr sz="1200" b="0" i="0" u="none" strike="noStrike" cap="none">
                <a:solidFill>
                  <a:srgbClr val="898989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 panose="020F0502020204030204"/>
              <a:buNone/>
              <a:defRPr sz="1200" b="0" i="0" u="none" strike="noStrike" cap="none">
                <a:solidFill>
                  <a:srgbClr val="898989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 panose="020F0502020204030204"/>
              <a:buNone/>
              <a:defRPr sz="1200" b="0" i="0" u="none" strike="noStrike" cap="none">
                <a:solidFill>
                  <a:srgbClr val="898989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 panose="020F0502020204030204"/>
              <a:buNone/>
              <a:defRPr sz="1200" b="0" i="0" u="none" strike="noStrike" cap="none">
                <a:solidFill>
                  <a:srgbClr val="898989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 panose="020F0502020204030204"/>
              <a:buNone/>
              <a:defRPr sz="1200" b="0" i="0" u="none" strike="noStrike" cap="none">
                <a:solidFill>
                  <a:srgbClr val="898989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 panose="020F0502020204030204"/>
              <a:buNone/>
              <a:defRPr sz="1200" b="0" i="0" u="none" strike="noStrike" cap="none">
                <a:solidFill>
                  <a:srgbClr val="898989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 panose="020F0502020204030204"/>
              <a:buNone/>
              <a:defRPr sz="1200" b="0" i="0" u="none" strike="noStrike" cap="none">
                <a:solidFill>
                  <a:srgbClr val="898989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 panose="020F0502020204030204"/>
              <a:buNone/>
              <a:defRPr sz="1200" b="0" i="0" u="none" strike="noStrike" cap="none">
                <a:solidFill>
                  <a:srgbClr val="898989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  <p:transition spd="med"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 matchingName="Title and body">
  <p:cSld name="TITLE_AND_BODY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Shape 127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31800" rtl="0">
              <a:spcBef>
                <a:spcPts val="640"/>
              </a:spcBef>
              <a:spcAft>
                <a:spcPts val="0"/>
              </a:spcAft>
              <a:buSzPts val="3200"/>
              <a:buChar char="•"/>
              <a:defRPr/>
            </a:lvl1pPr>
            <a:lvl2pPr marL="914400" lvl="1" indent="-406400" rtl="0">
              <a:spcBef>
                <a:spcPts val="560"/>
              </a:spcBef>
              <a:spcAft>
                <a:spcPts val="0"/>
              </a:spcAft>
              <a:buSzPts val="2800"/>
              <a:buChar char="–"/>
              <a:defRPr/>
            </a:lvl2pPr>
            <a:lvl3pPr marL="1371600" lvl="2" indent="-381000" rtl="0">
              <a:spcBef>
                <a:spcPts val="480"/>
              </a:spcBef>
              <a:spcAft>
                <a:spcPts val="0"/>
              </a:spcAft>
              <a:buSzPts val="2400"/>
              <a:buChar char="•"/>
              <a:defRPr/>
            </a:lvl3pPr>
            <a:lvl4pPr marL="1828800" lvl="3" indent="-355600" rtl="0">
              <a:spcBef>
                <a:spcPts val="400"/>
              </a:spcBef>
              <a:spcAft>
                <a:spcPts val="0"/>
              </a:spcAft>
              <a:buSzPts val="2000"/>
              <a:buChar char="–"/>
              <a:defRPr/>
            </a:lvl4pPr>
            <a:lvl5pPr marL="2286000" lvl="4" indent="-355600" rtl="0">
              <a:spcBef>
                <a:spcPts val="400"/>
              </a:spcBef>
              <a:spcAft>
                <a:spcPts val="0"/>
              </a:spcAft>
              <a:buSzPts val="2000"/>
              <a:buChar char="»"/>
              <a:defRPr/>
            </a:lvl5pPr>
            <a:lvl6pPr marL="2743200" lvl="5" indent="-355600" rtl="0"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6pPr>
            <a:lvl7pPr marL="3200400" lvl="6" indent="-355600" rtl="0"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7pPr>
            <a:lvl8pPr marL="3657600" lvl="7" indent="-355600" rtl="0"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8pPr>
            <a:lvl9pPr marL="4114800" lvl="8" indent="-355600" rtl="0"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9pPr>
          </a:lstStyle>
          <a:p/>
        </p:txBody>
      </p:sp>
      <p:sp>
        <p:nvSpPr>
          <p:cNvPr id="128" name="Shape 128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  <p:transition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matchingName="Title and body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Shape 18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Shape 19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matchingName="Title and two columns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Shape 22"/>
          <p:cNvSpPr txBox="1"/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Shape 27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Shape 40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1.jpe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4" Type="http://schemas.openxmlformats.org/officeDocument/2006/relationships/theme" Target="../theme/theme2.xml"/><Relationship Id="rId13" Type="http://schemas.openxmlformats.org/officeDocument/2006/relationships/image" Target="../media/image1.jpeg"/><Relationship Id="rId12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2"/>
          <a:stretch>
            <a:fillRect/>
          </a:stretch>
        </a:blipFill>
        <a:effectLst/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3"/>
          <a:stretch>
            <a:fillRect/>
          </a:stretch>
        </a:blipFill>
        <a:effectLst/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52" name="Shape 52"/>
          <p:cNvSpPr txBox="1"/>
          <p:nvPr>
            <p:ph type="body" idx="1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 panose="020B0604020202020204"/>
              <a:buChar char="•"/>
              <a:defRPr sz="3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Char char="–"/>
              <a:defRPr sz="2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Char char="•"/>
              <a:defRPr sz="2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–"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»"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53" name="Shape 53"/>
          <p:cNvSpPr txBox="1"/>
          <p:nvPr>
            <p:ph type="dt" idx="10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4" name="Shape 54"/>
          <p:cNvSpPr txBox="1"/>
          <p:nvPr>
            <p:ph type="ftr" idx="11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5" name="Shape 55"/>
          <p:cNvSpPr txBox="1"/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 panose="020F0502020204030204"/>
              <a:buNone/>
              <a:defRPr sz="1200" b="0" i="0" u="none" strike="noStrike" cap="none">
                <a:solidFill>
                  <a:srgbClr val="898989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 panose="020F0502020204030204"/>
              <a:buNone/>
              <a:defRPr sz="1200" b="0" i="0" u="none" strike="noStrike" cap="none">
                <a:solidFill>
                  <a:srgbClr val="898989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 panose="020F0502020204030204"/>
              <a:buNone/>
              <a:defRPr sz="1200" b="0" i="0" u="none" strike="noStrike" cap="none">
                <a:solidFill>
                  <a:srgbClr val="898989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 panose="020F0502020204030204"/>
              <a:buNone/>
              <a:defRPr sz="1200" b="0" i="0" u="none" strike="noStrike" cap="none">
                <a:solidFill>
                  <a:srgbClr val="898989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 panose="020F0502020204030204"/>
              <a:buNone/>
              <a:defRPr sz="1200" b="0" i="0" u="none" strike="noStrike" cap="none">
                <a:solidFill>
                  <a:srgbClr val="898989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 panose="020F0502020204030204"/>
              <a:buNone/>
              <a:defRPr sz="1200" b="0" i="0" u="none" strike="noStrike" cap="none">
                <a:solidFill>
                  <a:srgbClr val="898989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 panose="020F0502020204030204"/>
              <a:buNone/>
              <a:defRPr sz="1200" b="0" i="0" u="none" strike="noStrike" cap="none">
                <a:solidFill>
                  <a:srgbClr val="898989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 panose="020F0502020204030204"/>
              <a:buNone/>
              <a:defRPr sz="1200" b="0" i="0" u="none" strike="noStrike" cap="none">
                <a:solidFill>
                  <a:srgbClr val="898989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 panose="020F0502020204030204"/>
              <a:buNone/>
              <a:defRPr sz="1200" b="0" i="0" u="none" strike="noStrike" cap="none">
                <a:solidFill>
                  <a:srgbClr val="898989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sz="140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ransition spd="med">
    <p:fade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image" Target="../media/image7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1.jpeg"/><Relationship Id="rId1" Type="http://schemas.openxmlformats.org/officeDocument/2006/relationships/image" Target="../media/image10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2.jpe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4.jpeg"/><Relationship Id="rId1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5.jpeg"/><Relationship Id="rId1" Type="http://schemas.openxmlformats.org/officeDocument/2006/relationships/hyperlink" Target="http://www.youtube.com/watch?v=Zx5w8gDN1tw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16.png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21.jpeg"/><Relationship Id="rId1" Type="http://schemas.openxmlformats.org/officeDocument/2006/relationships/hyperlink" Target="http://www.youtube.com/watch?v=n8HEjLOTPlA" TargetMode="External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6.xml"/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27.png"/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8.xml"/><Relationship Id="rId7" Type="http://schemas.openxmlformats.org/officeDocument/2006/relationships/slideLayout" Target="../slideLayouts/slideLayout3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7.png"/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2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9.xml"/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34.png"/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0.xml"/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image" Target="../media/image35.png"/></Relationships>
</file>

<file path=ppt/slides/_rels/slide3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1.xml"/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image" Target="../media/image38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3.xml"/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43.png"/><Relationship Id="rId3" Type="http://schemas.openxmlformats.org/officeDocument/2006/relationships/image" Target="../media/image25.png"/><Relationship Id="rId2" Type="http://schemas.openxmlformats.org/officeDocument/2006/relationships/image" Target="../media/image42.png"/><Relationship Id="rId1" Type="http://schemas.openxmlformats.org/officeDocument/2006/relationships/image" Target="../media/image24.png"/></Relationships>
</file>

<file path=ppt/slides/_rels/slide3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.xml"/><Relationship Id="rId8" Type="http://schemas.openxmlformats.org/officeDocument/2006/relationships/image" Target="../media/image47.png"/><Relationship Id="rId7" Type="http://schemas.openxmlformats.org/officeDocument/2006/relationships/image" Target="../media/image46.png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Relationship Id="rId3" Type="http://schemas.openxmlformats.org/officeDocument/2006/relationships/image" Target="../media/image25.png"/><Relationship Id="rId2" Type="http://schemas.openxmlformats.org/officeDocument/2006/relationships/image" Target="../media/image42.png"/><Relationship Id="rId10" Type="http://schemas.openxmlformats.org/officeDocument/2006/relationships/notesSlide" Target="../notesSlides/notesSlide34.xml"/><Relationship Id="rId1" Type="http://schemas.openxmlformats.org/officeDocument/2006/relationships/image" Target="../media/image24.png"/></Relationships>
</file>

<file path=ppt/slides/_rels/slide3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5.xml"/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49.png"/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image" Target="../media/image46.pn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51.png"/><Relationship Id="rId1" Type="http://schemas.openxmlformats.org/officeDocument/2006/relationships/image" Target="../media/image5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52.png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8.xml"/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image" Target="../media/image3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5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0.xml"/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image" Target="../media/image35.pn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59.png"/><Relationship Id="rId1" Type="http://schemas.openxmlformats.org/officeDocument/2006/relationships/image" Target="../media/image58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3.xml"/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hyperlink" Target="https://arxiv.org/abs/1611.09577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 txBox="1"/>
          <p:nvPr>
            <p:ph type="ctrTitle"/>
          </p:nvPr>
        </p:nvSpPr>
        <p:spPr>
          <a:xfrm>
            <a:off x="537276" y="54250"/>
            <a:ext cx="7809600" cy="131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DeepFake Detection</a:t>
            </a:r>
            <a:endParaRPr lang="zh-CN"/>
          </a:p>
        </p:txBody>
      </p:sp>
      <p:sp>
        <p:nvSpPr>
          <p:cNvPr id="134" name="Shape 134"/>
          <p:cNvSpPr txBox="1"/>
          <p:nvPr>
            <p:ph type="subTitle" idx="1"/>
          </p:nvPr>
        </p:nvSpPr>
        <p:spPr>
          <a:xfrm>
            <a:off x="111125" y="1515064"/>
            <a:ext cx="8786700" cy="32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/>
              <a:t>Zhuoli Xu       29788455</a:t>
            </a:r>
            <a:endParaRPr sz="120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/>
              <a:t>Yuntao Yang  29712068</a:t>
            </a:r>
            <a:endParaRPr sz="120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/>
              <a:t>Yuhao Ye       29730341</a:t>
            </a:r>
            <a:endParaRPr sz="120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/>
              <a:t>Yipeng Shen  29305268</a:t>
            </a:r>
            <a:endParaRPr sz="120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zh-CN" sz="1400" b="1">
                <a:solidFill>
                  <a:srgbClr val="404040"/>
                </a:solidFill>
              </a:rPr>
              <a:t>Allocation</a:t>
            </a: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zh-CN" sz="900">
                <a:solidFill>
                  <a:schemeClr val="dk1"/>
                </a:solidFill>
              </a:rPr>
              <a:t>Yuhao Ye : Overview structure of detection, Possible weakness analysis, Pre-processing (including Haar), Demo.</a:t>
            </a:r>
            <a:endParaRPr sz="9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zh-CN" sz="900">
                <a:solidFill>
                  <a:schemeClr val="dk1"/>
                </a:solidFill>
              </a:rPr>
              <a:t>Yuntao Yang : Processing after Extraction, Demo for Merging Techs.</a:t>
            </a:r>
            <a:endParaRPr sz="9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zh-CN" sz="900">
                <a:solidFill>
                  <a:schemeClr val="dk1"/>
                </a:solidFill>
              </a:rPr>
              <a:t>Yipeng Shen :  Technical details in deepfakes detector, in both Variance calculation and Skin detector methods.</a:t>
            </a:r>
            <a:endParaRPr sz="9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800"/>
              </a:spcBef>
              <a:spcAft>
                <a:spcPts val="180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zh-CN" sz="900">
                <a:solidFill>
                  <a:schemeClr val="dk1"/>
                </a:solidFill>
              </a:rPr>
              <a:t>Zhuoli Xu : DeepFake model, face swap and analysis.</a:t>
            </a:r>
            <a:endParaRPr sz="1200"/>
          </a:p>
        </p:txBody>
      </p:sp>
      <p:pic>
        <p:nvPicPr>
          <p:cNvPr id="135" name="Shape 135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6439650" y="2452575"/>
            <a:ext cx="2332500" cy="205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 txBox="1"/>
          <p:nvPr>
            <p:ph type="subTitle" idx="1"/>
          </p:nvPr>
        </p:nvSpPr>
        <p:spPr>
          <a:xfrm>
            <a:off x="311700" y="4846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Encoder - Decoder</a:t>
            </a:r>
            <a:endParaRPr lang="zh-CN"/>
          </a:p>
        </p:txBody>
      </p:sp>
      <p:sp>
        <p:nvSpPr>
          <p:cNvPr id="192" name="Shape 192"/>
          <p:cNvSpPr txBox="1"/>
          <p:nvPr/>
        </p:nvSpPr>
        <p:spPr>
          <a:xfrm>
            <a:off x="931350" y="1171175"/>
            <a:ext cx="6872100" cy="27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CN"/>
              <a:t>One encoder, two decoders (one for image A, the other for image B)</a:t>
            </a:r>
            <a:endParaRPr lang="zh-CN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CN"/>
              <a:t>Encoder: </a:t>
            </a:r>
            <a:endParaRPr lang="zh-CN"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CN">
                <a:solidFill>
                  <a:schemeClr val="dk1"/>
                </a:solidFill>
              </a:rPr>
              <a:t>5x5 convolution kernel</a:t>
            </a:r>
            <a:endParaRPr>
              <a:solidFill>
                <a:schemeClr val="dk1"/>
              </a:solidFill>
            </a:endParaRPr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CN">
                <a:solidFill>
                  <a:schemeClr val="dk1"/>
                </a:solidFill>
              </a:rPr>
              <a:t>alpha=0.1 LeakRelu (activation function)</a:t>
            </a:r>
            <a:endParaRPr>
              <a:solidFill>
                <a:schemeClr val="dk1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CN"/>
              <a:t>Decoders:</a:t>
            </a:r>
            <a:endParaRPr lang="zh-CN"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CN"/>
              <a:t>Convolution and PixelShuffer for sampling</a:t>
            </a:r>
            <a:endParaRPr lang="zh-CN"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CN"/>
              <a:t>4x4,8x8 … 64x64 reconstructing by gradually increasing the resolution(similar to U-net structure)</a:t>
            </a:r>
            <a:endParaRPr lang="zh-CN"/>
          </a:p>
          <a:p>
            <a:pPr marL="457200" lvl="0" indent="0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Shape 197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797276" y="398000"/>
            <a:ext cx="7418499" cy="4254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Shape 202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52400" y="596900"/>
            <a:ext cx="8839202" cy="3889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zh-CN"/>
              <a:t>Processing after Extraction</a:t>
            </a:r>
            <a:endParaRPr lang="zh-CN"/>
          </a:p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08" name="Shape 208"/>
          <p:cNvSpPr txBox="1"/>
          <p:nvPr>
            <p:ph type="body" idx="1"/>
          </p:nvPr>
        </p:nvSpPr>
        <p:spPr>
          <a:xfrm>
            <a:off x="4932425" y="973050"/>
            <a:ext cx="4023300" cy="387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00" b="1"/>
              <a:t>*Reasons</a:t>
            </a:r>
            <a:r>
              <a:rPr lang="zh-CN" sz="1100"/>
              <a:t>:</a:t>
            </a:r>
            <a:endParaRPr sz="1100"/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r>
              <a:rPr lang="zh-CN" sz="1100"/>
              <a:t>&lt;a&gt;  Objective differences</a:t>
            </a:r>
            <a:endParaRPr sz="1100"/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r>
              <a:rPr lang="zh-CN" sz="1100"/>
              <a:t>&lt;b&gt;  highly relative to the size of training sets</a:t>
            </a:r>
            <a:endParaRPr sz="1100"/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r>
              <a:rPr lang="zh-CN" sz="1100"/>
              <a:t>    --&gt;&gt; large, high computing resources requirement</a:t>
            </a:r>
            <a:endParaRPr sz="1100"/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r>
              <a:rPr lang="zh-CN" sz="1100"/>
              <a:t>    --&gt;&gt; small, unsatisfactory learning results</a:t>
            </a:r>
            <a:endParaRPr sz="1100"/>
          </a:p>
          <a:p>
            <a:pPr marL="0" lvl="0" indent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zh-CN" sz="1100"/>
              <a:t>&lt;c&gt;  Caused both by reasons &lt;a&gt; &amp; &lt;b&gt;</a:t>
            </a:r>
            <a:endParaRPr sz="1100"/>
          </a:p>
          <a:p>
            <a:pPr marL="0" lvl="0" indent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zh-CN" sz="1100" b="1"/>
              <a:t>*Solutions:</a:t>
            </a:r>
            <a:endParaRPr sz="1100" b="1"/>
          </a:p>
          <a:p>
            <a:pPr marL="0" lvl="0" indent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zh-CN" sz="1100"/>
              <a:t>&lt;1&gt; For edges : smaller faces --&gt;&gt; decrease the resolution</a:t>
            </a:r>
            <a:endParaRPr sz="1100"/>
          </a:p>
          <a:p>
            <a:pPr marL="0" lvl="0" indent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zh-CN" sz="1100"/>
              <a:t>&lt;2&gt; For all 3 issues : image merging techs</a:t>
            </a:r>
            <a:endParaRPr sz="1100"/>
          </a:p>
          <a:p>
            <a:pPr marL="0" lvl="0" indent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zh-CN" sz="1100"/>
              <a:t>   	 	(optional -&gt; skin colour detection)</a:t>
            </a:r>
            <a:endParaRPr sz="1100"/>
          </a:p>
          <a:p>
            <a:pPr marL="0" lvl="0" indent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</a:p>
          <a:p>
            <a:pPr marL="0" lvl="0" indent="0" rtl="0">
              <a:spcBef>
                <a:spcPts val="1600"/>
              </a:spcBef>
              <a:spcAft>
                <a:spcPts val="1600"/>
              </a:spcAft>
              <a:buNone/>
            </a:pPr>
          </a:p>
        </p:txBody>
      </p:sp>
      <p:sp>
        <p:nvSpPr>
          <p:cNvPr id="209" name="Shape 209"/>
          <p:cNvSpPr txBox="1"/>
          <p:nvPr/>
        </p:nvSpPr>
        <p:spPr>
          <a:xfrm>
            <a:off x="341638" y="3112225"/>
            <a:ext cx="4389600" cy="17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chemeClr val="dk2"/>
                </a:solidFill>
              </a:rPr>
              <a:t>*There will be 3 main problems after face swaping：</a:t>
            </a:r>
            <a:endParaRPr>
              <a:solidFill>
                <a:schemeClr val="dk2"/>
              </a:solidFill>
            </a:endParaRPr>
          </a:p>
          <a:p>
            <a:pPr marL="0" lvl="0" indent="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zh-CN">
                <a:solidFill>
                  <a:schemeClr val="dk2"/>
                </a:solidFill>
              </a:rPr>
              <a:t>&lt;a&gt;differences in colours of skin</a:t>
            </a:r>
            <a:endParaRPr>
              <a:solidFill>
                <a:schemeClr val="dk2"/>
              </a:solidFill>
            </a:endParaRPr>
          </a:p>
          <a:p>
            <a:pPr marL="0" lvl="0" indent="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zh-CN">
                <a:solidFill>
                  <a:schemeClr val="dk2"/>
                </a:solidFill>
              </a:rPr>
              <a:t>&lt;b&gt;differences in illumination</a:t>
            </a:r>
            <a:endParaRPr>
              <a:solidFill>
                <a:schemeClr val="dk2"/>
              </a:solidFill>
            </a:endParaRPr>
          </a:p>
          <a:p>
            <a:pPr marL="0" lvl="0" indent="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zh-CN">
                <a:solidFill>
                  <a:schemeClr val="dk2"/>
                </a:solidFill>
              </a:rPr>
              <a:t>&lt;c&gt;fake faces have obvious edges</a:t>
            </a:r>
            <a:endParaRPr lang="zh-CN">
              <a:solidFill>
                <a:schemeClr val="dk2"/>
              </a:solidFill>
            </a:endParaRPr>
          </a:p>
        </p:txBody>
      </p:sp>
      <p:pic>
        <p:nvPicPr>
          <p:cNvPr id="210" name="Shape 210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385775" y="1409738"/>
            <a:ext cx="1278950" cy="126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Shape 211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2077398" y="1585163"/>
            <a:ext cx="918075" cy="918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Shape 212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3395675" y="1381787"/>
            <a:ext cx="1324825" cy="1324825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Shape 213"/>
          <p:cNvSpPr/>
          <p:nvPr/>
        </p:nvSpPr>
        <p:spPr>
          <a:xfrm>
            <a:off x="1658125" y="1851600"/>
            <a:ext cx="376500" cy="385200"/>
          </a:xfrm>
          <a:prstGeom prst="mathPlus">
            <a:avLst>
              <a:gd name="adj1" fmla="val 2352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14" name="Shape 214"/>
          <p:cNvSpPr/>
          <p:nvPr/>
        </p:nvSpPr>
        <p:spPr>
          <a:xfrm>
            <a:off x="3038250" y="1890138"/>
            <a:ext cx="316800" cy="308100"/>
          </a:xfrm>
          <a:prstGeom prst="mathEqual">
            <a:avLst>
              <a:gd name="adj1" fmla="val 23520"/>
              <a:gd name="adj2" fmla="val 1176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 txBox="1"/>
          <p:nvPr>
            <p:ph type="title"/>
          </p:nvPr>
        </p:nvSpPr>
        <p:spPr>
          <a:xfrm>
            <a:off x="311700" y="445025"/>
            <a:ext cx="3837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zh-CN"/>
              <a:t>Image Merging Techs</a:t>
            </a:r>
            <a:endParaRPr lang="zh-CN"/>
          </a:p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20" name="Shape 220"/>
          <p:cNvSpPr txBox="1"/>
          <p:nvPr>
            <p:ph type="body" idx="1"/>
          </p:nvPr>
        </p:nvSpPr>
        <p:spPr>
          <a:xfrm>
            <a:off x="311700" y="1083900"/>
            <a:ext cx="4137300" cy="405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zh-CN" sz="1100" b="1"/>
              <a:t>&lt;a&gt; smooth_mask</a:t>
            </a:r>
            <a:endParaRPr sz="1100" b="1"/>
          </a:p>
          <a:p>
            <a:pPr marL="0" lv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zh-CN" sz="1100"/>
              <a:t>Hard to make blurry to clear,but easy to make clear to blurry</a:t>
            </a:r>
            <a:endParaRPr sz="1100"/>
          </a:p>
          <a:p>
            <a:pPr marL="0" lv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zh-CN" sz="1100"/>
              <a:t>&gt;&gt;&gt;&gt; Apply Gaussian Blur to edge region of orginal image</a:t>
            </a:r>
            <a:endParaRPr sz="1100"/>
          </a:p>
          <a:p>
            <a:pPr marL="0" lv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zh-CN" sz="1100" b="1"/>
              <a:t>&lt;b&gt; adjust_avg_color</a:t>
            </a:r>
            <a:endParaRPr sz="1100" b="1"/>
          </a:p>
          <a:p>
            <a:pPr marL="0" lv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zh-CN" sz="1100"/>
              <a:t>Add a adjustment value to orignal image</a:t>
            </a:r>
            <a:endParaRPr sz="1100"/>
          </a:p>
          <a:p>
            <a:pPr marL="0" lv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zh-CN" sz="1100"/>
              <a:t>&gt;&gt;&gt;&gt;  Pi = Pi + δp ,  δp = avg(|Pi-Pr|)</a:t>
            </a:r>
            <a:endParaRPr sz="1100"/>
          </a:p>
          <a:p>
            <a:pPr marL="0" lv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zh-CN" sz="1100"/>
              <a:t>Pi -- the original value</a:t>
            </a:r>
            <a:endParaRPr sz="1100"/>
          </a:p>
          <a:p>
            <a:pPr marL="0" lv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zh-CN" sz="1100"/>
              <a:t>Pr -- the pixel value of the replacement figure</a:t>
            </a:r>
            <a:endParaRPr sz="1100"/>
          </a:p>
          <a:p>
            <a:pPr marL="0" lv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zh-CN" sz="1100" b="1"/>
              <a:t>&lt;c&gt; Poisson Merging</a:t>
            </a:r>
            <a:endParaRPr sz="1100" b="1"/>
          </a:p>
          <a:p>
            <a:pPr marL="0" lv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zh-CN" sz="1100"/>
              <a:t>The method from Poisson Image Editing</a:t>
            </a:r>
            <a:endParaRPr sz="1100"/>
          </a:p>
          <a:p>
            <a:pPr marL="0" lvl="0" indent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sz="1100"/>
          </a:p>
          <a:p>
            <a:pPr marL="0" lvl="0" indent="0" rtl="0">
              <a:spcBef>
                <a:spcPts val="1600"/>
              </a:spcBef>
              <a:spcAft>
                <a:spcPts val="1600"/>
              </a:spcAft>
              <a:buNone/>
            </a:pPr>
            <a:endParaRPr sz="1100"/>
          </a:p>
        </p:txBody>
      </p:sp>
      <p:sp>
        <p:nvSpPr>
          <p:cNvPr id="221" name="Shape 221"/>
          <p:cNvSpPr txBox="1"/>
          <p:nvPr>
            <p:ph type="title"/>
          </p:nvPr>
        </p:nvSpPr>
        <p:spPr>
          <a:xfrm>
            <a:off x="4572000" y="445025"/>
            <a:ext cx="3837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Skin Colour Detection</a:t>
            </a:r>
            <a:endParaRPr lang="zh-CN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22" name="Shape 222"/>
          <p:cNvSpPr txBox="1"/>
          <p:nvPr>
            <p:ph type="body" idx="1"/>
          </p:nvPr>
        </p:nvSpPr>
        <p:spPr>
          <a:xfrm>
            <a:off x="4572000" y="1167725"/>
            <a:ext cx="4352100" cy="341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00"/>
              <a:t>A back-up and replacement of face feature detection</a:t>
            </a:r>
            <a:endParaRPr sz="1100"/>
          </a:p>
          <a:p>
            <a:pPr marL="0" lvl="0" indent="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zh-CN" sz="1100"/>
              <a:t>One possible soulutin in RGB space:</a:t>
            </a:r>
            <a:endParaRPr sz="1100"/>
          </a:p>
          <a:p>
            <a:pPr marL="0" lvl="0" indent="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1100"/>
          </a:p>
          <a:p>
            <a:pPr marL="0" lvl="0" indent="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zh-CN" sz="1100"/>
              <a:t>if (R&gt;G) and (R&gt;B) and |R - G| &gt; 15 :</a:t>
            </a:r>
            <a:endParaRPr sz="1100"/>
          </a:p>
          <a:p>
            <a:pPr marL="0" lvl="0" indent="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zh-CN" sz="1100"/>
              <a:t>   	if (R &gt; 95) and (G &gt; 40) and (B &gt; 20) and (max(R, G, B) - min(R, G, B) &gt; 15):</a:t>
            </a:r>
            <a:endParaRPr sz="1100"/>
          </a:p>
          <a:p>
            <a:pPr marL="0" lvl="0" indent="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zh-CN" sz="1100"/>
              <a:t>             	pixel = skin;</a:t>
            </a:r>
            <a:endParaRPr sz="1100"/>
          </a:p>
          <a:p>
            <a:pPr marL="0" lvl="0" indent="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zh-CN" sz="1100"/>
              <a:t>   	else if (R &gt; 220) and (G &gt; 210) and (B &gt; 170):</a:t>
            </a:r>
            <a:endParaRPr sz="1100"/>
          </a:p>
          <a:p>
            <a:pPr marL="0" lvl="0" indent="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zh-CN" sz="1100"/>
              <a:t>             	pixel = skin;</a:t>
            </a:r>
            <a:endParaRPr sz="1100"/>
          </a:p>
          <a:p>
            <a:pPr marL="0" lvl="0" indent="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1100"/>
          </a:p>
          <a:p>
            <a:pPr marL="0" lvl="0" indent="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1100"/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endParaRPr sz="1100"/>
          </a:p>
          <a:p>
            <a:pPr marL="0" lvl="0" indent="0" rtl="0">
              <a:spcBef>
                <a:spcPts val="1600"/>
              </a:spcBef>
              <a:spcAft>
                <a:spcPts val="1600"/>
              </a:spcAft>
              <a:buNone/>
            </a:pPr>
            <a:endParaRPr sz="11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zh-CN"/>
              <a:t>Poisson Image Editing</a:t>
            </a:r>
            <a:endParaRPr lang="zh-CN"/>
          </a:p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228" name="Shape 228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870700" y="1087150"/>
            <a:ext cx="2775150" cy="2747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Shape 229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4291400" y="1087150"/>
            <a:ext cx="4097848" cy="2747600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Shape 230"/>
          <p:cNvSpPr txBox="1"/>
          <p:nvPr/>
        </p:nvSpPr>
        <p:spPr>
          <a:xfrm>
            <a:off x="1293475" y="3954850"/>
            <a:ext cx="1929600" cy="3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Seamless Tiling</a:t>
            </a:r>
            <a:endParaRPr lang="zh-CN"/>
          </a:p>
        </p:txBody>
      </p:sp>
      <p:sp>
        <p:nvSpPr>
          <p:cNvPr id="231" name="Shape 231"/>
          <p:cNvSpPr txBox="1"/>
          <p:nvPr/>
        </p:nvSpPr>
        <p:spPr>
          <a:xfrm>
            <a:off x="5437725" y="3989525"/>
            <a:ext cx="1929600" cy="3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Colour Change</a:t>
            </a:r>
            <a:endParaRPr lang="zh-CN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zh-CN"/>
              <a:t>Poisson Image Editing</a:t>
            </a:r>
            <a:endParaRPr lang="zh-CN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237" name="Shape 237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825275" y="1154359"/>
            <a:ext cx="5185999" cy="3041800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Shape 238"/>
          <p:cNvSpPr txBox="1"/>
          <p:nvPr/>
        </p:nvSpPr>
        <p:spPr>
          <a:xfrm>
            <a:off x="3453475" y="4296850"/>
            <a:ext cx="1929600" cy="3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Merging</a:t>
            </a:r>
            <a:endParaRPr lang="zh-CN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zh-CN"/>
              <a:t>Poisson Image Merging</a:t>
            </a:r>
            <a:endParaRPr lang="zh-CN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44" name="Shape 244"/>
          <p:cNvSpPr txBox="1"/>
          <p:nvPr>
            <p:ph type="body" idx="1"/>
          </p:nvPr>
        </p:nvSpPr>
        <p:spPr>
          <a:xfrm>
            <a:off x="5085625" y="1269025"/>
            <a:ext cx="2808600" cy="160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zh-CN" sz="1100"/>
              <a:t>[V(2)+V(5)+V(7)+V(10)]-4*V(6)=div(6)</a:t>
            </a:r>
            <a:endParaRPr sz="1100"/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zh-CN" sz="1100"/>
              <a:t>[V(3)+V(6)+V(8)+V(11)]-4*V(7)=div(7)</a:t>
            </a:r>
            <a:endParaRPr sz="1100"/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zh-CN" sz="1100"/>
              <a:t>[V(6)+V(9)+V(11)+V(14)]-4*V(10)=div(10)</a:t>
            </a:r>
            <a:endParaRPr sz="1100"/>
          </a:p>
          <a:p>
            <a:pPr marL="0" lvl="0" indent="0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zh-CN" sz="1100"/>
              <a:t>[V(7)+V(10)+V(12)+V(15)]-4*V(11)=div(11)</a:t>
            </a:r>
            <a:endParaRPr sz="1100"/>
          </a:p>
        </p:txBody>
      </p:sp>
      <p:sp>
        <p:nvSpPr>
          <p:cNvPr id="245" name="Shape 245"/>
          <p:cNvSpPr txBox="1"/>
          <p:nvPr>
            <p:ph type="body" idx="1"/>
          </p:nvPr>
        </p:nvSpPr>
        <p:spPr>
          <a:xfrm>
            <a:off x="5110375" y="3213125"/>
            <a:ext cx="2759100" cy="156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00"/>
              <a:t>V(1)=u(1)         V(2)=u(2) 	V(3)=u(3)</a:t>
            </a:r>
            <a:endParaRPr sz="1100"/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zh-CN" sz="1100"/>
              <a:t>V(4)=u(4)         V(5)=u(5)  	V(8)=u(8)</a:t>
            </a:r>
            <a:endParaRPr sz="1100"/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zh-CN" sz="1100"/>
              <a:t>V(9)=u(9)         V(12)=u(12)  	V(13)=u(13)</a:t>
            </a:r>
            <a:endParaRPr sz="1100"/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zh-CN" sz="1100"/>
              <a:t>V(14)=u(14)     V(15)=u(15)	V(16)=u(16)</a:t>
            </a:r>
            <a:endParaRPr sz="1100"/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endParaRPr sz="1100"/>
          </a:p>
          <a:p>
            <a:pPr marL="0" lvl="0" indent="0" rtl="0">
              <a:spcBef>
                <a:spcPts val="1600"/>
              </a:spcBef>
              <a:spcAft>
                <a:spcPts val="1600"/>
              </a:spcAft>
              <a:buNone/>
            </a:pPr>
            <a:endParaRPr sz="1100"/>
          </a:p>
        </p:txBody>
      </p:sp>
      <p:sp>
        <p:nvSpPr>
          <p:cNvPr id="246" name="Shape 246"/>
          <p:cNvSpPr txBox="1"/>
          <p:nvPr>
            <p:ph type="body" idx="1"/>
          </p:nvPr>
        </p:nvSpPr>
        <p:spPr>
          <a:xfrm>
            <a:off x="1028563" y="4367675"/>
            <a:ext cx="2808600" cy="37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zh-CN" sz="1100"/>
              <a:t>div(5)=[V(2)+V(4)+V(6)+V(8)]-4*V(5)</a:t>
            </a:r>
            <a:endParaRPr sz="1100"/>
          </a:p>
        </p:txBody>
      </p:sp>
      <p:pic>
        <p:nvPicPr>
          <p:cNvPr id="247" name="Shape 247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311700" y="1269025"/>
            <a:ext cx="4502449" cy="175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Shape 248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1087113" y="3213125"/>
            <a:ext cx="2691525" cy="1062425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Shape 249"/>
          <p:cNvSpPr txBox="1"/>
          <p:nvPr/>
        </p:nvSpPr>
        <p:spPr>
          <a:xfrm>
            <a:off x="5110375" y="2840225"/>
            <a:ext cx="2528700" cy="3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Constraint Equations:</a:t>
            </a:r>
            <a:endParaRPr lang="zh-CN"/>
          </a:p>
        </p:txBody>
      </p:sp>
      <p:sp>
        <p:nvSpPr>
          <p:cNvPr id="250" name="Shape 250"/>
          <p:cNvSpPr txBox="1"/>
          <p:nvPr/>
        </p:nvSpPr>
        <p:spPr>
          <a:xfrm>
            <a:off x="5085625" y="896125"/>
            <a:ext cx="3843600" cy="3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To Reconstruct (solve the divergences):</a:t>
            </a:r>
            <a:endParaRPr lang="zh-CN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000" b="1">
                <a:solidFill>
                  <a:srgbClr val="FF0000"/>
                </a:solidFill>
              </a:rPr>
              <a:t>Original</a:t>
            </a:r>
            <a:r>
              <a:rPr lang="zh-CN"/>
              <a:t> </a:t>
            </a:r>
            <a:r>
              <a:rPr lang="zh-CN" sz="3000" b="1">
                <a:solidFill>
                  <a:srgbClr val="FF0000"/>
                </a:solidFill>
              </a:rPr>
              <a:t>DeepFake Video</a:t>
            </a:r>
            <a:endParaRPr sz="3000" b="1">
              <a:solidFill>
                <a:srgbClr val="FF0000"/>
              </a:solidFill>
            </a:endParaRPr>
          </a:p>
        </p:txBody>
      </p:sp>
      <p:pic>
        <p:nvPicPr>
          <p:cNvPr id="256" name="Shape 256" title="Deepfake">
            <a:hlinkClick r:id="rId1"/>
          </p:cNvPr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0" y="644900"/>
            <a:ext cx="9144000" cy="449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000" b="1">
                <a:solidFill>
                  <a:srgbClr val="FF0000"/>
                </a:solidFill>
              </a:rPr>
              <a:t>DeepFake</a:t>
            </a:r>
            <a:r>
              <a:rPr lang="zh-CN"/>
              <a:t> </a:t>
            </a:r>
            <a:r>
              <a:rPr lang="zh-CN" sz="3000" b="1">
                <a:solidFill>
                  <a:srgbClr val="FF0000"/>
                </a:solidFill>
              </a:rPr>
              <a:t>Detection</a:t>
            </a:r>
            <a:r>
              <a:rPr lang="zh-CN"/>
              <a:t> </a:t>
            </a:r>
            <a:endParaRPr lang="zh-CN"/>
          </a:p>
        </p:txBody>
      </p:sp>
      <p:sp>
        <p:nvSpPr>
          <p:cNvPr id="262" name="Shape 262"/>
          <p:cNvSpPr txBox="1"/>
          <p:nvPr/>
        </p:nvSpPr>
        <p:spPr>
          <a:xfrm>
            <a:off x="0" y="572700"/>
            <a:ext cx="8520600" cy="363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b="1">
                <a:solidFill>
                  <a:srgbClr val="0000FF"/>
                </a:solidFill>
              </a:rPr>
              <a:t>Possible Weakness: </a:t>
            </a:r>
            <a:endParaRPr b="1">
              <a:solidFill>
                <a:srgbClr val="0000FF"/>
              </a:solidFill>
            </a:endParaRPr>
          </a:p>
          <a:p>
            <a:pPr marL="0" lv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b="1"/>
              <a:t>1. Shadow </a:t>
            </a:r>
            <a:endParaRPr b="1"/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b="1"/>
              <a:t>2. Splicing [1]</a:t>
            </a:r>
            <a:endParaRPr b="1"/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b="1"/>
              <a:t>3. </a:t>
            </a:r>
            <a:r>
              <a:rPr lang="zh-CN" b="1">
                <a:solidFill>
                  <a:schemeClr val="dk1"/>
                </a:solidFill>
              </a:rPr>
              <a:t>Blur</a:t>
            </a:r>
            <a:endParaRPr b="1"/>
          </a:p>
        </p:txBody>
      </p:sp>
      <p:pic>
        <p:nvPicPr>
          <p:cNvPr id="263" name="Shape 263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0" y="2068495"/>
            <a:ext cx="9143999" cy="3075009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Shape 264"/>
          <p:cNvSpPr/>
          <p:nvPr/>
        </p:nvSpPr>
        <p:spPr>
          <a:xfrm>
            <a:off x="30625" y="1575600"/>
            <a:ext cx="986100" cy="2913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</a:endParaRPr>
          </a:p>
        </p:txBody>
      </p:sp>
      <p:cxnSp>
        <p:nvCxnSpPr>
          <p:cNvPr id="265" name="Shape 265"/>
          <p:cNvCxnSpPr>
            <a:stCxn id="264" idx="3"/>
          </p:cNvCxnSpPr>
          <p:nvPr/>
        </p:nvCxnSpPr>
        <p:spPr>
          <a:xfrm>
            <a:off x="1016725" y="1721250"/>
            <a:ext cx="5220600" cy="11055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66" name="Shape 266"/>
          <p:cNvSpPr txBox="1"/>
          <p:nvPr/>
        </p:nvSpPr>
        <p:spPr>
          <a:xfrm>
            <a:off x="2197225" y="1034250"/>
            <a:ext cx="3450900" cy="4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General fake(edited) picture detection </a:t>
            </a:r>
            <a:endParaRPr lang="zh-CN"/>
          </a:p>
        </p:txBody>
      </p:sp>
      <p:sp>
        <p:nvSpPr>
          <p:cNvPr id="267" name="Shape 267"/>
          <p:cNvSpPr/>
          <p:nvPr/>
        </p:nvSpPr>
        <p:spPr>
          <a:xfrm>
            <a:off x="1466275" y="1034250"/>
            <a:ext cx="555300" cy="448800"/>
          </a:xfrm>
          <a:prstGeom prst="rightBrace">
            <a:avLst>
              <a:gd name="adj1" fmla="val 8333"/>
              <a:gd name="adj2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 txBox="1"/>
          <p:nvPr>
            <p:ph type="ctrTitle"/>
          </p:nvPr>
        </p:nvSpPr>
        <p:spPr>
          <a:xfrm>
            <a:off x="311700" y="50547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Content</a:t>
            </a:r>
            <a:endParaRPr lang="zh-CN"/>
          </a:p>
        </p:txBody>
      </p:sp>
      <p:sp>
        <p:nvSpPr>
          <p:cNvPr id="141" name="Shape 141"/>
          <p:cNvSpPr txBox="1"/>
          <p:nvPr>
            <p:ph type="subTitle" idx="1"/>
          </p:nvPr>
        </p:nvSpPr>
        <p:spPr>
          <a:xfrm>
            <a:off x="1700400" y="1561650"/>
            <a:ext cx="5743200" cy="202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 sz="1800"/>
              <a:t>Introduction of DeepFake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 sz="1800"/>
              <a:t>Problem: Detect Deepfake, Related Ethical Issues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 sz="1800"/>
              <a:t>Demo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 sz="1800"/>
              <a:t>Solutions</a:t>
            </a:r>
            <a:endParaRPr sz="1800"/>
          </a:p>
          <a:p>
            <a:pPr marL="457200" lvl="0" indent="-34290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 sz="1800"/>
              <a:t>Conclusion</a:t>
            </a:r>
            <a:endParaRPr sz="18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Shape 272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007150" y="1652725"/>
            <a:ext cx="3381375" cy="337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Shape 273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4918638" y="1652713"/>
            <a:ext cx="3218190" cy="3335225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Shape 274"/>
          <p:cNvSpPr/>
          <p:nvPr/>
        </p:nvSpPr>
        <p:spPr>
          <a:xfrm>
            <a:off x="1864288" y="2820675"/>
            <a:ext cx="1414800" cy="4497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75" name="Shape 275"/>
          <p:cNvSpPr/>
          <p:nvPr/>
        </p:nvSpPr>
        <p:spPr>
          <a:xfrm>
            <a:off x="5547063" y="2820675"/>
            <a:ext cx="1414800" cy="4497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276" name="Shape 276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2642412" y="1"/>
            <a:ext cx="3859177" cy="12977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7" name="Shape 277"/>
          <p:cNvCxnSpPr>
            <a:endCxn id="272" idx="0"/>
          </p:cNvCxnSpPr>
          <p:nvPr/>
        </p:nvCxnSpPr>
        <p:spPr>
          <a:xfrm flipH="1">
            <a:off x="2697838" y="684925"/>
            <a:ext cx="710100" cy="9678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78" name="Shape 278"/>
          <p:cNvCxnSpPr>
            <a:endCxn id="273" idx="0"/>
          </p:cNvCxnSpPr>
          <p:nvPr/>
        </p:nvCxnSpPr>
        <p:spPr>
          <a:xfrm>
            <a:off x="5748332" y="817213"/>
            <a:ext cx="779400" cy="8355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79" name="Shape 279"/>
          <p:cNvSpPr txBox="1"/>
          <p:nvPr/>
        </p:nvSpPr>
        <p:spPr>
          <a:xfrm>
            <a:off x="6885325" y="684925"/>
            <a:ext cx="2089200" cy="8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zh-CN" b="1">
                <a:solidFill>
                  <a:srgbClr val="0000FF"/>
                </a:solidFill>
              </a:rPr>
              <a:t>Original face have more levels of colour than deepfake</a:t>
            </a:r>
            <a:endParaRPr b="1"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000" b="1">
                <a:solidFill>
                  <a:srgbClr val="FF0000"/>
                </a:solidFill>
              </a:rPr>
              <a:t>Main</a:t>
            </a:r>
            <a:r>
              <a:rPr lang="zh-CN"/>
              <a:t> </a:t>
            </a:r>
            <a:r>
              <a:rPr lang="zh-CN" sz="3000" b="1">
                <a:solidFill>
                  <a:srgbClr val="FF0000"/>
                </a:solidFill>
              </a:rPr>
              <a:t>Process of Detection</a:t>
            </a:r>
            <a:endParaRPr lang="zh-CN" sz="3000" b="1">
              <a:solidFill>
                <a:srgbClr val="FF0000"/>
              </a:solidFill>
            </a:endParaRPr>
          </a:p>
        </p:txBody>
      </p:sp>
      <p:sp>
        <p:nvSpPr>
          <p:cNvPr id="285" name="Shape 285"/>
          <p:cNvSpPr txBox="1"/>
          <p:nvPr>
            <p:ph type="body" idx="1"/>
          </p:nvPr>
        </p:nvSpPr>
        <p:spPr>
          <a:xfrm>
            <a:off x="1016625" y="572700"/>
            <a:ext cx="7624500" cy="131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zh-CN">
                <a:solidFill>
                  <a:srgbClr val="000000"/>
                </a:solidFill>
              </a:rPr>
              <a:t>Read in video stream</a:t>
            </a:r>
            <a:endParaRPr>
              <a:solidFill>
                <a:srgbClr val="000000"/>
              </a:solidFill>
            </a:endParaRPr>
          </a:p>
          <a:p>
            <a:pPr marL="457200" lvl="0" indent="-342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zh-CN">
                <a:solidFill>
                  <a:srgbClr val="000000"/>
                </a:solidFill>
              </a:rPr>
              <a:t>Locate face region -- Haar casecade classifier</a:t>
            </a:r>
            <a:endParaRPr>
              <a:solidFill>
                <a:srgbClr val="000000"/>
              </a:solidFill>
            </a:endParaRPr>
          </a:p>
          <a:p>
            <a:pPr marL="457200" lvl="0" indent="-342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zh-CN">
                <a:solidFill>
                  <a:srgbClr val="000000"/>
                </a:solidFill>
              </a:rPr>
              <a:t>Convolve with Laplacian operator -- Amplify difference of variance</a:t>
            </a:r>
            <a:endParaRPr>
              <a:solidFill>
                <a:srgbClr val="000000"/>
              </a:solidFill>
            </a:endParaRPr>
          </a:p>
          <a:p>
            <a:pPr marL="457200" lvl="0" indent="-342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zh-CN">
                <a:solidFill>
                  <a:srgbClr val="000000"/>
                </a:solidFill>
              </a:rPr>
              <a:t>Calculate variance for face region</a:t>
            </a:r>
            <a:endParaRPr>
              <a:solidFill>
                <a:srgbClr val="000000"/>
              </a:solidFill>
            </a:endParaRPr>
          </a:p>
          <a:p>
            <a:pPr marL="457200" lvl="0" indent="-342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zh-CN">
                <a:solidFill>
                  <a:srgbClr val="000000"/>
                </a:solidFill>
              </a:rPr>
              <a:t>Split into two cases</a:t>
            </a:r>
            <a:endParaRPr>
              <a:solidFill>
                <a:srgbClr val="000000"/>
              </a:solidFill>
            </a:endParaRP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</a:p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</a:p>
        </p:txBody>
      </p:sp>
      <p:sp>
        <p:nvSpPr>
          <p:cNvPr id="286" name="Shape 286"/>
          <p:cNvSpPr txBox="1"/>
          <p:nvPr/>
        </p:nvSpPr>
        <p:spPr>
          <a:xfrm>
            <a:off x="608175" y="2131250"/>
            <a:ext cx="2568900" cy="6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400" b="1">
                <a:solidFill>
                  <a:srgbClr val="0000FF"/>
                </a:solidFill>
              </a:rPr>
              <a:t>Case1:</a:t>
            </a:r>
            <a:endParaRPr sz="2400" b="1">
              <a:solidFill>
                <a:srgbClr val="0000FF"/>
              </a:solidFill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 b="1">
                <a:solidFill>
                  <a:srgbClr val="0000FF"/>
                </a:solidFill>
              </a:rPr>
              <a:t>Two videos (one is original)</a:t>
            </a:r>
            <a:endParaRPr sz="1000" b="1">
              <a:solidFill>
                <a:srgbClr val="0000FF"/>
              </a:solidFill>
            </a:endParaRPr>
          </a:p>
        </p:txBody>
      </p:sp>
      <p:sp>
        <p:nvSpPr>
          <p:cNvPr id="287" name="Shape 287"/>
          <p:cNvSpPr txBox="1"/>
          <p:nvPr/>
        </p:nvSpPr>
        <p:spPr>
          <a:xfrm>
            <a:off x="6173625" y="2080850"/>
            <a:ext cx="1657200" cy="79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400" b="1">
                <a:solidFill>
                  <a:srgbClr val="0000FF"/>
                </a:solidFill>
              </a:rPr>
              <a:t>Case2:</a:t>
            </a:r>
            <a:endParaRPr sz="2400" b="1">
              <a:solidFill>
                <a:srgbClr val="0000FF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zh-CN" sz="1000" b="1">
                <a:solidFill>
                  <a:srgbClr val="0000FF"/>
                </a:solidFill>
              </a:rPr>
              <a:t>One unknown video</a:t>
            </a:r>
            <a:endParaRPr sz="2400" b="1">
              <a:solidFill>
                <a:srgbClr val="0000FF"/>
              </a:solidFill>
            </a:endParaRPr>
          </a:p>
        </p:txBody>
      </p:sp>
      <p:sp>
        <p:nvSpPr>
          <p:cNvPr id="288" name="Shape 288"/>
          <p:cNvSpPr txBox="1"/>
          <p:nvPr/>
        </p:nvSpPr>
        <p:spPr>
          <a:xfrm>
            <a:off x="348950" y="3272700"/>
            <a:ext cx="3976200" cy="10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zh-CN" b="1"/>
              <a:t>Compare two face regions’ variances</a:t>
            </a:r>
            <a:endParaRPr b="1"/>
          </a:p>
          <a:p>
            <a:pPr marL="457200" lvl="0" indent="-3175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zh-CN" b="1"/>
              <a:t>Bigger one is original</a:t>
            </a:r>
            <a:endParaRPr b="1"/>
          </a:p>
          <a:p>
            <a:pPr marL="457200" lvl="0" indent="-3175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zh-CN" b="1"/>
              <a:t>Smaller one is DeepFake</a:t>
            </a:r>
            <a:br>
              <a:rPr lang="zh-CN" b="1"/>
            </a:br>
            <a:endParaRPr b="1"/>
          </a:p>
        </p:txBody>
      </p:sp>
      <p:sp>
        <p:nvSpPr>
          <p:cNvPr id="289" name="Shape 289"/>
          <p:cNvSpPr txBox="1"/>
          <p:nvPr/>
        </p:nvSpPr>
        <p:spPr>
          <a:xfrm>
            <a:off x="4807575" y="2800500"/>
            <a:ext cx="4204200" cy="203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zh-CN" b="1"/>
              <a:t>Locate another reference region based on face region</a:t>
            </a:r>
            <a:endParaRPr b="1"/>
          </a:p>
          <a:p>
            <a: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zh-CN" b="1"/>
              <a:t>Calculate variance for reference region</a:t>
            </a:r>
            <a:endParaRPr b="1"/>
          </a:p>
          <a:p>
            <a: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zh-CN" b="1"/>
              <a:t>Calculate the ration (face/reference)</a:t>
            </a:r>
            <a:endParaRPr b="1"/>
          </a:p>
          <a:p>
            <a: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zh-CN" b="1"/>
              <a:t>Compare ratio with a threshold</a:t>
            </a:r>
            <a:endParaRPr b="1"/>
          </a:p>
          <a:p>
            <a: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zh-CN" b="1"/>
              <a:t>Above threshold&gt;&gt;&gt;&gt;Original </a:t>
            </a:r>
            <a:endParaRPr b="1"/>
          </a:p>
          <a:p>
            <a: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zh-CN" b="1"/>
              <a:t>Below </a:t>
            </a:r>
            <a:r>
              <a:rPr lang="zh-CN" b="1">
                <a:solidFill>
                  <a:schemeClr val="dk1"/>
                </a:solidFill>
              </a:rPr>
              <a:t>threshold&gt;&gt;&gt;&gt;DeepFake</a:t>
            </a:r>
            <a:br>
              <a:rPr lang="zh-CN"/>
            </a:br>
            <a:endParaRPr lang="zh-CN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000" b="1">
                <a:solidFill>
                  <a:srgbClr val="FF0000"/>
                </a:solidFill>
              </a:rPr>
              <a:t>Haar Cascade Classifier</a:t>
            </a:r>
            <a:endParaRPr lang="zh-CN" sz="3000" b="1">
              <a:solidFill>
                <a:srgbClr val="FF0000"/>
              </a:solidFill>
            </a:endParaRPr>
          </a:p>
        </p:txBody>
      </p:sp>
      <p:pic>
        <p:nvPicPr>
          <p:cNvPr id="295" name="Shape 295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5807525" y="2759300"/>
            <a:ext cx="3211299" cy="2171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6" name="Shape 296"/>
          <p:cNvCxnSpPr/>
          <p:nvPr/>
        </p:nvCxnSpPr>
        <p:spPr>
          <a:xfrm rot="10800000">
            <a:off x="5299350" y="3076475"/>
            <a:ext cx="2366700" cy="927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97" name="Shape 297"/>
          <p:cNvSpPr txBox="1"/>
          <p:nvPr/>
        </p:nvSpPr>
        <p:spPr>
          <a:xfrm>
            <a:off x="4572000" y="2811875"/>
            <a:ext cx="674400" cy="357300"/>
          </a:xfrm>
          <a:prstGeom prst="rect">
            <a:avLst/>
          </a:prstGeom>
          <a:noFill/>
          <a:ln w="9525" cap="flat" cmpd="sng">
            <a:solidFill>
              <a:srgbClr val="99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(x,y)</a:t>
            </a:r>
            <a:endParaRPr lang="zh-CN"/>
          </a:p>
        </p:txBody>
      </p:sp>
      <p:sp>
        <p:nvSpPr>
          <p:cNvPr id="298" name="Shape 298"/>
          <p:cNvSpPr txBox="1"/>
          <p:nvPr/>
        </p:nvSpPr>
        <p:spPr>
          <a:xfrm>
            <a:off x="7861200" y="2158800"/>
            <a:ext cx="343800" cy="325200"/>
          </a:xfrm>
          <a:prstGeom prst="rect">
            <a:avLst/>
          </a:prstGeom>
          <a:noFill/>
          <a:ln w="9525" cap="flat" cmpd="sng">
            <a:solidFill>
              <a:srgbClr val="99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w</a:t>
            </a:r>
            <a:endParaRPr lang="zh-CN"/>
          </a:p>
        </p:txBody>
      </p:sp>
      <p:cxnSp>
        <p:nvCxnSpPr>
          <p:cNvPr id="299" name="Shape 299"/>
          <p:cNvCxnSpPr/>
          <p:nvPr/>
        </p:nvCxnSpPr>
        <p:spPr>
          <a:xfrm rot="10800000" flipH="1">
            <a:off x="8010000" y="2568825"/>
            <a:ext cx="46200" cy="5871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00" name="Shape 300"/>
          <p:cNvSpPr txBox="1"/>
          <p:nvPr/>
        </p:nvSpPr>
        <p:spPr>
          <a:xfrm>
            <a:off x="4823875" y="4185125"/>
            <a:ext cx="343800" cy="357300"/>
          </a:xfrm>
          <a:prstGeom prst="rect">
            <a:avLst/>
          </a:prstGeom>
          <a:noFill/>
          <a:ln w="9525" cap="flat" cmpd="sng">
            <a:solidFill>
              <a:srgbClr val="99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h</a:t>
            </a:r>
            <a:endParaRPr lang="zh-CN"/>
          </a:p>
        </p:txBody>
      </p:sp>
      <p:cxnSp>
        <p:nvCxnSpPr>
          <p:cNvPr id="301" name="Shape 301"/>
          <p:cNvCxnSpPr/>
          <p:nvPr/>
        </p:nvCxnSpPr>
        <p:spPr>
          <a:xfrm flipH="1">
            <a:off x="5167600" y="3732975"/>
            <a:ext cx="2485200" cy="5979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302" name="Shape 302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5299352" y="460450"/>
            <a:ext cx="3597273" cy="1260300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Shape 303"/>
          <p:cNvSpPr txBox="1"/>
          <p:nvPr/>
        </p:nvSpPr>
        <p:spPr>
          <a:xfrm>
            <a:off x="433225" y="870738"/>
            <a:ext cx="3651000" cy="126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zh-CN"/>
              <a:t>Integral Image can speed up the haar-like rectangle features mentioned above. </a:t>
            </a:r>
            <a:endParaRPr lang="zh-CN"/>
          </a:p>
          <a:p>
            <a:pPr marL="457200" lvl="0" indent="-31750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zh-CN"/>
              <a:t>AdaBoost can boost the performance of classification.</a:t>
            </a:r>
            <a:endParaRPr lang="zh-CN"/>
          </a:p>
        </p:txBody>
      </p:sp>
      <p:sp>
        <p:nvSpPr>
          <p:cNvPr id="304" name="Shape 304"/>
          <p:cNvSpPr txBox="1"/>
          <p:nvPr/>
        </p:nvSpPr>
        <p:spPr>
          <a:xfrm>
            <a:off x="433225" y="2429100"/>
            <a:ext cx="3915000" cy="24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zh-CN" b="1">
                <a:solidFill>
                  <a:schemeClr val="dk1"/>
                </a:solidFill>
              </a:rPr>
              <a:t>Convert frames into grayscale</a:t>
            </a:r>
            <a:endParaRPr b="1"/>
          </a:p>
          <a:p>
            <a: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zh-CN" b="1"/>
              <a:t>Use pre-trained Haar classifier in opencv library(cv2.CascadeClassifier)</a:t>
            </a:r>
            <a:endParaRPr b="1"/>
          </a:p>
          <a:p>
            <a: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zh-CN" b="1">
                <a:solidFill>
                  <a:schemeClr val="dk1"/>
                </a:solidFill>
              </a:rPr>
              <a:t>Classification </a:t>
            </a:r>
            <a:endParaRPr b="1"/>
          </a:p>
          <a:p>
            <a: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zh-CN" b="1"/>
              <a:t>Return a list including </a:t>
            </a:r>
            <a:r>
              <a:rPr lang="zh-CN" b="1">
                <a:solidFill>
                  <a:schemeClr val="dk1"/>
                </a:solidFill>
              </a:rPr>
              <a:t>coordinates</a:t>
            </a:r>
            <a:r>
              <a:rPr lang="zh-CN" b="1"/>
              <a:t> for face region in format [x,y,w,h]</a:t>
            </a:r>
            <a:endParaRPr b="1"/>
          </a:p>
          <a:p>
            <a: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zh-CN" b="1"/>
              <a:t>(x,y) is upper left point, w refers to width, h refers to height</a:t>
            </a:r>
            <a:endParaRPr b="1"/>
          </a:p>
          <a:p>
            <a: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zh-CN" b="1"/>
              <a:t>Crop face region for calculating variance</a:t>
            </a:r>
            <a:endParaRPr b="1"/>
          </a:p>
        </p:txBody>
      </p:sp>
      <p:sp>
        <p:nvSpPr>
          <p:cNvPr id="305" name="Shape 305"/>
          <p:cNvSpPr txBox="1"/>
          <p:nvPr/>
        </p:nvSpPr>
        <p:spPr>
          <a:xfrm>
            <a:off x="1500950" y="606200"/>
            <a:ext cx="964500" cy="1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zh-CN" b="1">
                <a:solidFill>
                  <a:srgbClr val="0000FF"/>
                </a:solidFill>
              </a:rPr>
              <a:t>Theory:</a:t>
            </a:r>
            <a:endParaRPr b="1">
              <a:solidFill>
                <a:srgbClr val="0000FF"/>
              </a:solidFill>
            </a:endParaRPr>
          </a:p>
        </p:txBody>
      </p:sp>
      <p:sp>
        <p:nvSpPr>
          <p:cNvPr id="306" name="Shape 306"/>
          <p:cNvSpPr txBox="1"/>
          <p:nvPr/>
        </p:nvSpPr>
        <p:spPr>
          <a:xfrm>
            <a:off x="873900" y="2088575"/>
            <a:ext cx="43725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zh-CN" b="1">
                <a:solidFill>
                  <a:srgbClr val="0000FF"/>
                </a:solidFill>
              </a:rPr>
              <a:t>Implementing Haar by Opencv (Python)</a:t>
            </a:r>
            <a:br>
              <a:rPr lang="zh-CN" b="1">
                <a:solidFill>
                  <a:srgbClr val="0000FF"/>
                </a:solidFill>
              </a:rPr>
            </a:br>
            <a:endParaRPr b="1"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Shape 311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000" b="1">
                <a:solidFill>
                  <a:srgbClr val="FF0000"/>
                </a:solidFill>
              </a:rPr>
              <a:t>Detection Demo</a:t>
            </a:r>
            <a:endParaRPr sz="3000" b="1">
              <a:solidFill>
                <a:srgbClr val="FF0000"/>
              </a:solidFill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312" name="Shape 312" descr="Use variance to detect fake face" title="DeepFake Detection">
            <a:hlinkClick r:id="rId1"/>
          </p:cNvPr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0" y="590225"/>
            <a:ext cx="9144000" cy="4553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Blur detector</a:t>
            </a:r>
            <a:br>
              <a:rPr lang="zh-CN"/>
            </a:br>
            <a:endParaRPr lang="zh-CN"/>
          </a:p>
        </p:txBody>
      </p:sp>
      <p:pic>
        <p:nvPicPr>
          <p:cNvPr id="318" name="Shape 318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535875" y="1493185"/>
            <a:ext cx="3615000" cy="22473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9" name="Shape 319"/>
          <p:cNvCxnSpPr>
            <a:stCxn id="318" idx="3"/>
          </p:cNvCxnSpPr>
          <p:nvPr/>
        </p:nvCxnSpPr>
        <p:spPr>
          <a:xfrm>
            <a:off x="4150875" y="2616873"/>
            <a:ext cx="1105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320" name="Shape 320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5491425" y="2821275"/>
            <a:ext cx="2229775" cy="146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Shape 321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5491425" y="1710775"/>
            <a:ext cx="600075" cy="590550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Shape 322"/>
          <p:cNvSpPr txBox="1"/>
          <p:nvPr>
            <p:ph type="body" idx="1"/>
          </p:nvPr>
        </p:nvSpPr>
        <p:spPr>
          <a:xfrm>
            <a:off x="1067225" y="1017713"/>
            <a:ext cx="1873800" cy="43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zh-CN" sz="1400">
                <a:solidFill>
                  <a:schemeClr val="dk1"/>
                </a:solidFill>
              </a:rPr>
              <a:t>Face detector</a:t>
            </a:r>
            <a:endParaRPr lang="zh-CN" sz="1400">
              <a:solidFill>
                <a:schemeClr val="dk1"/>
              </a:solidFill>
            </a:endParaRPr>
          </a:p>
        </p:txBody>
      </p:sp>
      <p:sp>
        <p:nvSpPr>
          <p:cNvPr id="323" name="Shape 323"/>
          <p:cNvSpPr txBox="1"/>
          <p:nvPr>
            <p:ph type="body" idx="1"/>
          </p:nvPr>
        </p:nvSpPr>
        <p:spPr>
          <a:xfrm>
            <a:off x="6357375" y="1710705"/>
            <a:ext cx="1040400" cy="59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zh-CN" sz="1400">
                <a:solidFill>
                  <a:schemeClr val="dk1"/>
                </a:solidFill>
              </a:rPr>
              <a:t>Face</a:t>
            </a:r>
            <a:endParaRPr lang="zh-CN" sz="1400">
              <a:solidFill>
                <a:schemeClr val="dk1"/>
              </a:solidFill>
            </a:endParaRPr>
          </a:p>
        </p:txBody>
      </p:sp>
      <p:sp>
        <p:nvSpPr>
          <p:cNvPr id="324" name="Shape 324"/>
          <p:cNvSpPr txBox="1"/>
          <p:nvPr>
            <p:ph type="body" idx="1"/>
          </p:nvPr>
        </p:nvSpPr>
        <p:spPr>
          <a:xfrm>
            <a:off x="7861400" y="3259625"/>
            <a:ext cx="1161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zh-CN" sz="1400">
                <a:solidFill>
                  <a:schemeClr val="dk1"/>
                </a:solidFill>
              </a:rPr>
              <a:t>Background</a:t>
            </a:r>
            <a:endParaRPr lang="zh-CN" sz="1400">
              <a:solidFill>
                <a:schemeClr val="dk1"/>
              </a:solidFill>
            </a:endParaRPr>
          </a:p>
        </p:txBody>
      </p:sp>
      <p:sp>
        <p:nvSpPr>
          <p:cNvPr id="325" name="Shape 325"/>
          <p:cNvSpPr txBox="1"/>
          <p:nvPr>
            <p:ph type="body" idx="1"/>
          </p:nvPr>
        </p:nvSpPr>
        <p:spPr>
          <a:xfrm>
            <a:off x="5554950" y="1056063"/>
            <a:ext cx="1873800" cy="43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zh-CN" sz="1400">
                <a:solidFill>
                  <a:schemeClr val="dk1"/>
                </a:solidFill>
              </a:rPr>
              <a:t>Crop operation</a:t>
            </a:r>
            <a:endParaRPr lang="zh-CN" sz="1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Blur detector</a:t>
            </a:r>
            <a:br>
              <a:rPr lang="zh-CN"/>
            </a:br>
            <a:endParaRPr lang="zh-CN"/>
          </a:p>
        </p:txBody>
      </p:sp>
      <p:sp>
        <p:nvSpPr>
          <p:cNvPr id="331" name="Shape 331"/>
          <p:cNvSpPr txBox="1"/>
          <p:nvPr>
            <p:ph type="ctrTitle" idx="4294967295"/>
          </p:nvPr>
        </p:nvSpPr>
        <p:spPr>
          <a:xfrm>
            <a:off x="1870578" y="2154900"/>
            <a:ext cx="5544000" cy="83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Method 1 : Variance calculation</a:t>
            </a:r>
            <a:endParaRPr lang="zh-CN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Shape 3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Blur detector</a:t>
            </a:r>
            <a:br>
              <a:rPr lang="zh-CN"/>
            </a:br>
            <a:endParaRPr lang="zh-CN"/>
          </a:p>
        </p:txBody>
      </p:sp>
      <p:pic>
        <p:nvPicPr>
          <p:cNvPr id="337" name="Shape 337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2572950" y="1506025"/>
            <a:ext cx="1277375" cy="1257100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Shape 338"/>
          <p:cNvSpPr txBox="1"/>
          <p:nvPr>
            <p:ph type="body" idx="1"/>
          </p:nvPr>
        </p:nvSpPr>
        <p:spPr>
          <a:xfrm>
            <a:off x="2572875" y="1128275"/>
            <a:ext cx="15624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zh-CN" sz="1400">
                <a:solidFill>
                  <a:schemeClr val="dk1"/>
                </a:solidFill>
              </a:rPr>
              <a:t>Face region</a:t>
            </a:r>
            <a:endParaRPr lang="zh-CN" sz="1400">
              <a:solidFill>
                <a:schemeClr val="dk1"/>
              </a:solidFill>
            </a:endParaRPr>
          </a:p>
        </p:txBody>
      </p:sp>
      <p:pic>
        <p:nvPicPr>
          <p:cNvPr id="339" name="Shape 339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2572950" y="3113375"/>
            <a:ext cx="1277375" cy="127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Shape 340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926850" y="1772625"/>
            <a:ext cx="709725" cy="71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Shape 341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926850" y="3399827"/>
            <a:ext cx="709725" cy="7044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2" name="Shape 342"/>
          <p:cNvCxnSpPr/>
          <p:nvPr/>
        </p:nvCxnSpPr>
        <p:spPr>
          <a:xfrm rot="10800000">
            <a:off x="1636575" y="2132775"/>
            <a:ext cx="936300" cy="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3" name="Shape 343"/>
          <p:cNvCxnSpPr>
            <a:stCxn id="339" idx="1"/>
            <a:endCxn id="341" idx="3"/>
          </p:cNvCxnSpPr>
          <p:nvPr/>
        </p:nvCxnSpPr>
        <p:spPr>
          <a:xfrm rot="10800000">
            <a:off x="1636650" y="3752062"/>
            <a:ext cx="936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4" name="Shape 344"/>
          <p:cNvSpPr txBox="1"/>
          <p:nvPr>
            <p:ph type="body" idx="1"/>
          </p:nvPr>
        </p:nvSpPr>
        <p:spPr>
          <a:xfrm>
            <a:off x="926813" y="1148050"/>
            <a:ext cx="709800" cy="31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zh-CN" sz="1400">
                <a:solidFill>
                  <a:schemeClr val="dk1"/>
                </a:solidFill>
              </a:rPr>
              <a:t>detail</a:t>
            </a:r>
            <a:endParaRPr lang="zh-CN" sz="1400">
              <a:solidFill>
                <a:schemeClr val="dk1"/>
              </a:solidFill>
            </a:endParaRPr>
          </a:p>
        </p:txBody>
      </p:sp>
      <p:sp>
        <p:nvSpPr>
          <p:cNvPr id="345" name="Shape 345"/>
          <p:cNvSpPr txBox="1"/>
          <p:nvPr>
            <p:ph type="body" idx="1"/>
          </p:nvPr>
        </p:nvSpPr>
        <p:spPr>
          <a:xfrm>
            <a:off x="4191000" y="1925025"/>
            <a:ext cx="2052900" cy="52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zh-CN" sz="1400"/>
              <a:t>Variance = 4.6230e-05</a:t>
            </a:r>
            <a:endParaRPr sz="1400"/>
          </a:p>
        </p:txBody>
      </p:sp>
      <p:sp>
        <p:nvSpPr>
          <p:cNvPr id="346" name="Shape 346"/>
          <p:cNvSpPr txBox="1"/>
          <p:nvPr>
            <p:ph type="body" idx="1"/>
          </p:nvPr>
        </p:nvSpPr>
        <p:spPr>
          <a:xfrm>
            <a:off x="4194150" y="3510938"/>
            <a:ext cx="2052900" cy="52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zh-CN" sz="1400"/>
              <a:t>Variance = 2.7516e-05</a:t>
            </a:r>
            <a:endParaRPr sz="14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Shape 3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Blur detector</a:t>
            </a:r>
            <a:br>
              <a:rPr lang="zh-CN"/>
            </a:br>
            <a:endParaRPr lang="zh-CN"/>
          </a:p>
        </p:txBody>
      </p:sp>
      <p:sp>
        <p:nvSpPr>
          <p:cNvPr id="352" name="Shape 352"/>
          <p:cNvSpPr txBox="1"/>
          <p:nvPr>
            <p:ph type="body" idx="1"/>
          </p:nvPr>
        </p:nvSpPr>
        <p:spPr>
          <a:xfrm>
            <a:off x="402350" y="1086238"/>
            <a:ext cx="1873800" cy="43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zh-CN" sz="1400">
                <a:solidFill>
                  <a:schemeClr val="dk1"/>
                </a:solidFill>
              </a:rPr>
              <a:t>Raw data</a:t>
            </a:r>
            <a:endParaRPr lang="zh-CN" sz="1400">
              <a:solidFill>
                <a:schemeClr val="dk1"/>
              </a:solidFill>
            </a:endParaRPr>
          </a:p>
        </p:txBody>
      </p:sp>
      <p:sp>
        <p:nvSpPr>
          <p:cNvPr id="353" name="Shape 353"/>
          <p:cNvSpPr txBox="1"/>
          <p:nvPr>
            <p:ph type="body" idx="1"/>
          </p:nvPr>
        </p:nvSpPr>
        <p:spPr>
          <a:xfrm>
            <a:off x="1375475" y="4471450"/>
            <a:ext cx="1873800" cy="43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zh-CN" sz="1400">
                <a:solidFill>
                  <a:schemeClr val="dk1"/>
                </a:solidFill>
              </a:rPr>
              <a:t>Acc = 0.66667</a:t>
            </a:r>
            <a:endParaRPr lang="zh-CN" sz="1400">
              <a:solidFill>
                <a:schemeClr val="dk1"/>
              </a:solidFill>
            </a:endParaRPr>
          </a:p>
        </p:txBody>
      </p:sp>
      <p:sp>
        <p:nvSpPr>
          <p:cNvPr id="354" name="Shape 354"/>
          <p:cNvSpPr txBox="1"/>
          <p:nvPr>
            <p:ph type="body" idx="1"/>
          </p:nvPr>
        </p:nvSpPr>
        <p:spPr>
          <a:xfrm>
            <a:off x="6060475" y="4471450"/>
            <a:ext cx="1873800" cy="43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zh-CN" sz="1400">
                <a:solidFill>
                  <a:schemeClr val="dk1"/>
                </a:solidFill>
              </a:rPr>
              <a:t>Acc = 0.60606</a:t>
            </a:r>
            <a:endParaRPr lang="zh-CN" sz="1400">
              <a:solidFill>
                <a:schemeClr val="dk1"/>
              </a:solidFill>
            </a:endParaRPr>
          </a:p>
        </p:txBody>
      </p:sp>
      <p:pic>
        <p:nvPicPr>
          <p:cNvPr id="355" name="Shape 355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690525" y="1591875"/>
            <a:ext cx="3224525" cy="27157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Shape 356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5183975" y="1591875"/>
            <a:ext cx="3224525" cy="2695924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Shape 357"/>
          <p:cNvSpPr txBox="1"/>
          <p:nvPr>
            <p:ph type="title"/>
          </p:nvPr>
        </p:nvSpPr>
        <p:spPr>
          <a:xfrm>
            <a:off x="2884925" y="922525"/>
            <a:ext cx="3111000" cy="50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400"/>
              <a:t>Work but not enough</a:t>
            </a:r>
            <a:endParaRPr sz="24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Shape 36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Blur detector</a:t>
            </a:r>
            <a:br>
              <a:rPr lang="zh-CN"/>
            </a:br>
            <a:endParaRPr lang="zh-CN"/>
          </a:p>
        </p:txBody>
      </p:sp>
      <p:pic>
        <p:nvPicPr>
          <p:cNvPr id="363" name="Shape 363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2572950" y="1506025"/>
            <a:ext cx="1277375" cy="1257100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Shape 364"/>
          <p:cNvSpPr txBox="1"/>
          <p:nvPr>
            <p:ph type="body" idx="1"/>
          </p:nvPr>
        </p:nvSpPr>
        <p:spPr>
          <a:xfrm>
            <a:off x="2572875" y="1128275"/>
            <a:ext cx="15624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zh-CN" sz="1400">
                <a:solidFill>
                  <a:schemeClr val="dk1"/>
                </a:solidFill>
              </a:rPr>
              <a:t>Face region</a:t>
            </a:r>
            <a:endParaRPr lang="zh-CN" sz="1400">
              <a:solidFill>
                <a:schemeClr val="dk1"/>
              </a:solidFill>
            </a:endParaRPr>
          </a:p>
        </p:txBody>
      </p:sp>
      <p:pic>
        <p:nvPicPr>
          <p:cNvPr id="365" name="Shape 365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2572950" y="3113375"/>
            <a:ext cx="1277375" cy="127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Shape 366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926850" y="1772625"/>
            <a:ext cx="709725" cy="71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Shape 367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926850" y="3399827"/>
            <a:ext cx="709725" cy="7044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68" name="Shape 368"/>
          <p:cNvCxnSpPr/>
          <p:nvPr/>
        </p:nvCxnSpPr>
        <p:spPr>
          <a:xfrm rot="10800000">
            <a:off x="1636575" y="2132775"/>
            <a:ext cx="936300" cy="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9" name="Shape 369"/>
          <p:cNvCxnSpPr>
            <a:stCxn id="365" idx="1"/>
            <a:endCxn id="367" idx="3"/>
          </p:cNvCxnSpPr>
          <p:nvPr/>
        </p:nvCxnSpPr>
        <p:spPr>
          <a:xfrm rot="10800000">
            <a:off x="1636650" y="3752062"/>
            <a:ext cx="936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70" name="Shape 370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5595450" y="1463050"/>
            <a:ext cx="1343025" cy="134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Shape 371"/>
          <p:cNvPicPr preferRelativeResize="0"/>
          <p:nvPr/>
        </p:nvPicPr>
        <p:blipFill>
          <a:blip r:embed="rId6"/>
          <a:stretch>
            <a:fillRect/>
          </a:stretch>
        </p:blipFill>
        <p:spPr>
          <a:xfrm>
            <a:off x="5595450" y="3077125"/>
            <a:ext cx="1343025" cy="134983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2" name="Shape 372"/>
          <p:cNvCxnSpPr>
            <a:stCxn id="363" idx="3"/>
            <a:endCxn id="370" idx="1"/>
          </p:cNvCxnSpPr>
          <p:nvPr/>
        </p:nvCxnSpPr>
        <p:spPr>
          <a:xfrm>
            <a:off x="3850325" y="2134575"/>
            <a:ext cx="1745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73" name="Shape 373"/>
          <p:cNvCxnSpPr>
            <a:stCxn id="365" idx="3"/>
            <a:endCxn id="371" idx="1"/>
          </p:cNvCxnSpPr>
          <p:nvPr/>
        </p:nvCxnSpPr>
        <p:spPr>
          <a:xfrm>
            <a:off x="3850325" y="3752062"/>
            <a:ext cx="1745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74" name="Shape 374"/>
          <p:cNvSpPr txBox="1"/>
          <p:nvPr>
            <p:ph type="body" idx="1"/>
          </p:nvPr>
        </p:nvSpPr>
        <p:spPr>
          <a:xfrm>
            <a:off x="926813" y="1148050"/>
            <a:ext cx="709800" cy="31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zh-CN" sz="1400">
                <a:solidFill>
                  <a:schemeClr val="dk1"/>
                </a:solidFill>
              </a:rPr>
              <a:t>detail</a:t>
            </a:r>
            <a:endParaRPr lang="zh-CN" sz="1400">
              <a:solidFill>
                <a:schemeClr val="dk1"/>
              </a:solidFill>
            </a:endParaRPr>
          </a:p>
        </p:txBody>
      </p:sp>
      <p:sp>
        <p:nvSpPr>
          <p:cNvPr id="375" name="Shape 375"/>
          <p:cNvSpPr txBox="1"/>
          <p:nvPr>
            <p:ph type="body" idx="1"/>
          </p:nvPr>
        </p:nvSpPr>
        <p:spPr>
          <a:xfrm>
            <a:off x="5347050" y="1148050"/>
            <a:ext cx="2793000" cy="31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zh-CN" sz="1400">
                <a:solidFill>
                  <a:schemeClr val="dk1"/>
                </a:solidFill>
              </a:rPr>
              <a:t>Result of Laplacian operator</a:t>
            </a:r>
            <a:endParaRPr lang="zh-CN" sz="1400">
              <a:solidFill>
                <a:schemeClr val="dk1"/>
              </a:solidFill>
            </a:endParaRPr>
          </a:p>
        </p:txBody>
      </p:sp>
      <p:sp>
        <p:nvSpPr>
          <p:cNvPr id="376" name="Shape 376"/>
          <p:cNvSpPr txBox="1"/>
          <p:nvPr>
            <p:ph type="body" idx="1"/>
          </p:nvPr>
        </p:nvSpPr>
        <p:spPr>
          <a:xfrm>
            <a:off x="6970125" y="1901700"/>
            <a:ext cx="2052900" cy="52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zh-CN" sz="1400"/>
              <a:t>Variance = 1.4930e-04 </a:t>
            </a:r>
            <a:endParaRPr sz="1400"/>
          </a:p>
        </p:txBody>
      </p:sp>
      <p:sp>
        <p:nvSpPr>
          <p:cNvPr id="377" name="Shape 377"/>
          <p:cNvSpPr txBox="1"/>
          <p:nvPr>
            <p:ph type="body" idx="1"/>
          </p:nvPr>
        </p:nvSpPr>
        <p:spPr>
          <a:xfrm>
            <a:off x="7049475" y="3487613"/>
            <a:ext cx="2052900" cy="52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zh-CN" sz="1400"/>
              <a:t>Variance = 7.2018e-05</a:t>
            </a:r>
            <a:endParaRPr sz="14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Shape 38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Blur detector</a:t>
            </a:r>
            <a:br>
              <a:rPr lang="zh-CN"/>
            </a:br>
            <a:endParaRPr lang="zh-CN"/>
          </a:p>
        </p:txBody>
      </p:sp>
      <p:sp>
        <p:nvSpPr>
          <p:cNvPr id="383" name="Shape 383"/>
          <p:cNvSpPr txBox="1"/>
          <p:nvPr>
            <p:ph type="body" idx="1"/>
          </p:nvPr>
        </p:nvSpPr>
        <p:spPr>
          <a:xfrm>
            <a:off x="896475" y="1128275"/>
            <a:ext cx="15624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zh-CN" sz="1400">
                <a:solidFill>
                  <a:schemeClr val="dk1"/>
                </a:solidFill>
              </a:rPr>
              <a:t>Background</a:t>
            </a:r>
            <a:endParaRPr lang="zh-CN" sz="1400">
              <a:solidFill>
                <a:schemeClr val="dk1"/>
              </a:solidFill>
            </a:endParaRPr>
          </a:p>
        </p:txBody>
      </p:sp>
      <p:sp>
        <p:nvSpPr>
          <p:cNvPr id="384" name="Shape 384"/>
          <p:cNvSpPr txBox="1"/>
          <p:nvPr>
            <p:ph type="body" idx="1"/>
          </p:nvPr>
        </p:nvSpPr>
        <p:spPr>
          <a:xfrm>
            <a:off x="4249225" y="1132238"/>
            <a:ext cx="2793000" cy="31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zh-CN" sz="1400">
                <a:solidFill>
                  <a:schemeClr val="dk1"/>
                </a:solidFill>
              </a:rPr>
              <a:t>Result of Laplacian operator</a:t>
            </a:r>
            <a:endParaRPr lang="zh-CN" sz="1400">
              <a:solidFill>
                <a:schemeClr val="dk1"/>
              </a:solidFill>
            </a:endParaRPr>
          </a:p>
        </p:txBody>
      </p:sp>
      <p:sp>
        <p:nvSpPr>
          <p:cNvPr id="385" name="Shape 385"/>
          <p:cNvSpPr txBox="1"/>
          <p:nvPr>
            <p:ph type="body" idx="1"/>
          </p:nvPr>
        </p:nvSpPr>
        <p:spPr>
          <a:xfrm>
            <a:off x="6665325" y="2130300"/>
            <a:ext cx="2052900" cy="52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zh-CN" sz="1400"/>
              <a:t>Variance = </a:t>
            </a:r>
            <a:r>
              <a:rPr lang="zh-CN" sz="1400">
                <a:solidFill>
                  <a:schemeClr val="dk1"/>
                </a:solidFill>
              </a:rPr>
              <a:t>8.3267e-05</a:t>
            </a:r>
            <a:endParaRPr sz="1400"/>
          </a:p>
        </p:txBody>
      </p:sp>
      <p:sp>
        <p:nvSpPr>
          <p:cNvPr id="386" name="Shape 386"/>
          <p:cNvSpPr txBox="1"/>
          <p:nvPr>
            <p:ph type="body" idx="1"/>
          </p:nvPr>
        </p:nvSpPr>
        <p:spPr>
          <a:xfrm>
            <a:off x="6668475" y="3563813"/>
            <a:ext cx="2052900" cy="52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zh-CN" sz="1400"/>
              <a:t>Variance = </a:t>
            </a:r>
            <a:r>
              <a:rPr lang="zh-CN" sz="1400">
                <a:solidFill>
                  <a:schemeClr val="dk1"/>
                </a:solidFill>
              </a:rPr>
              <a:t>6.9656e-05</a:t>
            </a:r>
            <a:endParaRPr sz="1400"/>
          </a:p>
        </p:txBody>
      </p:sp>
      <p:pic>
        <p:nvPicPr>
          <p:cNvPr id="387" name="Shape 387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896550" y="1566088"/>
            <a:ext cx="2229775" cy="146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Shape 388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896550" y="3166294"/>
            <a:ext cx="2229775" cy="1463977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Shape 389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4249350" y="1561750"/>
            <a:ext cx="2229775" cy="14760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Shape 390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4249355" y="3168030"/>
            <a:ext cx="2229775" cy="146052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91" name="Shape 391"/>
          <p:cNvCxnSpPr>
            <a:stCxn id="387" idx="3"/>
            <a:endCxn id="389" idx="1"/>
          </p:cNvCxnSpPr>
          <p:nvPr/>
        </p:nvCxnSpPr>
        <p:spPr>
          <a:xfrm>
            <a:off x="3126325" y="2299775"/>
            <a:ext cx="1122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92" name="Shape 392"/>
          <p:cNvCxnSpPr>
            <a:stCxn id="388" idx="3"/>
            <a:endCxn id="390" idx="1"/>
          </p:cNvCxnSpPr>
          <p:nvPr/>
        </p:nvCxnSpPr>
        <p:spPr>
          <a:xfrm>
            <a:off x="3126325" y="3898283"/>
            <a:ext cx="1122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 txBox="1"/>
          <p:nvPr>
            <p:ph type="ctrTitle"/>
          </p:nvPr>
        </p:nvSpPr>
        <p:spPr>
          <a:xfrm>
            <a:off x="311708" y="119612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What is DeepFake</a:t>
            </a:r>
            <a:endParaRPr lang="zh-CN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?</a:t>
            </a:r>
            <a:endParaRPr lang="zh-CN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Shape 397"/>
          <p:cNvSpPr txBox="1"/>
          <p:nvPr>
            <p:ph type="title"/>
          </p:nvPr>
        </p:nvSpPr>
        <p:spPr>
          <a:xfrm>
            <a:off x="311700" y="4411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Blur detector</a:t>
            </a:r>
            <a:br>
              <a:rPr lang="zh-CN"/>
            </a:br>
            <a:endParaRPr lang="zh-CN"/>
          </a:p>
        </p:txBody>
      </p:sp>
      <p:pic>
        <p:nvPicPr>
          <p:cNvPr id="398" name="Shape 398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4133675" y="283576"/>
            <a:ext cx="1137625" cy="1130150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Shape 399"/>
          <p:cNvSpPr txBox="1"/>
          <p:nvPr>
            <p:ph type="body" idx="1"/>
          </p:nvPr>
        </p:nvSpPr>
        <p:spPr>
          <a:xfrm>
            <a:off x="251525" y="1091150"/>
            <a:ext cx="2955600" cy="43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zh-CN" sz="1400">
                <a:solidFill>
                  <a:schemeClr val="dk1"/>
                </a:solidFill>
              </a:rPr>
              <a:t>Laplacian operator with diagonals</a:t>
            </a:r>
            <a:endParaRPr lang="zh-CN" sz="1400">
              <a:solidFill>
                <a:schemeClr val="dk1"/>
              </a:solidFill>
            </a:endParaRPr>
          </a:p>
        </p:txBody>
      </p:sp>
      <p:sp>
        <p:nvSpPr>
          <p:cNvPr id="400" name="Shape 400"/>
          <p:cNvSpPr txBox="1"/>
          <p:nvPr>
            <p:ph type="body" idx="1"/>
          </p:nvPr>
        </p:nvSpPr>
        <p:spPr>
          <a:xfrm>
            <a:off x="1375475" y="4471450"/>
            <a:ext cx="1873800" cy="43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zh-CN" sz="1400">
                <a:solidFill>
                  <a:schemeClr val="dk1"/>
                </a:solidFill>
              </a:rPr>
              <a:t>Acc = 0.99394</a:t>
            </a:r>
            <a:endParaRPr lang="zh-CN" sz="1400">
              <a:solidFill>
                <a:schemeClr val="dk1"/>
              </a:solidFill>
            </a:endParaRPr>
          </a:p>
        </p:txBody>
      </p:sp>
      <p:sp>
        <p:nvSpPr>
          <p:cNvPr id="401" name="Shape 401"/>
          <p:cNvSpPr txBox="1"/>
          <p:nvPr>
            <p:ph type="body" idx="1"/>
          </p:nvPr>
        </p:nvSpPr>
        <p:spPr>
          <a:xfrm>
            <a:off x="6060475" y="4471450"/>
            <a:ext cx="1873800" cy="43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zh-CN" sz="1400">
                <a:solidFill>
                  <a:schemeClr val="dk1"/>
                </a:solidFill>
              </a:rPr>
              <a:t>Acc = 0.67879</a:t>
            </a:r>
            <a:endParaRPr lang="zh-CN" sz="1400">
              <a:solidFill>
                <a:schemeClr val="dk1"/>
              </a:solidFill>
            </a:endParaRPr>
          </a:p>
        </p:txBody>
      </p:sp>
      <p:pic>
        <p:nvPicPr>
          <p:cNvPr id="402" name="Shape 402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599335" y="1601700"/>
            <a:ext cx="3175139" cy="264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Shape 403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5260321" y="1700300"/>
            <a:ext cx="2980054" cy="2541975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Shape 404"/>
          <p:cNvSpPr txBox="1"/>
          <p:nvPr>
            <p:ph type="title"/>
          </p:nvPr>
        </p:nvSpPr>
        <p:spPr>
          <a:xfrm>
            <a:off x="5764750" y="1017725"/>
            <a:ext cx="1831500" cy="50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400"/>
              <a:t>Great result</a:t>
            </a:r>
            <a:endParaRPr sz="24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Shape 4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Blur detector</a:t>
            </a:r>
            <a:br>
              <a:rPr lang="zh-CN"/>
            </a:br>
            <a:endParaRPr lang="zh-CN"/>
          </a:p>
        </p:txBody>
      </p:sp>
      <p:sp>
        <p:nvSpPr>
          <p:cNvPr id="410" name="Shape 410"/>
          <p:cNvSpPr txBox="1"/>
          <p:nvPr>
            <p:ph type="body" idx="1"/>
          </p:nvPr>
        </p:nvSpPr>
        <p:spPr>
          <a:xfrm>
            <a:off x="251525" y="1091150"/>
            <a:ext cx="1873800" cy="43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zh-CN" sz="1400">
                <a:solidFill>
                  <a:schemeClr val="dk1"/>
                </a:solidFill>
              </a:rPr>
              <a:t>Sobel operators</a:t>
            </a:r>
            <a:endParaRPr lang="zh-CN" sz="1400">
              <a:solidFill>
                <a:schemeClr val="dk1"/>
              </a:solidFill>
            </a:endParaRPr>
          </a:p>
        </p:txBody>
      </p:sp>
      <p:pic>
        <p:nvPicPr>
          <p:cNvPr id="411" name="Shape 411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3275650" y="283048"/>
            <a:ext cx="1173125" cy="116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Shape 412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4862175" y="283075"/>
            <a:ext cx="1173125" cy="1164920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Shape 413"/>
          <p:cNvSpPr txBox="1"/>
          <p:nvPr>
            <p:ph type="body" idx="1"/>
          </p:nvPr>
        </p:nvSpPr>
        <p:spPr>
          <a:xfrm>
            <a:off x="1375475" y="4471450"/>
            <a:ext cx="1873800" cy="43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zh-CN" sz="1400">
                <a:solidFill>
                  <a:schemeClr val="dk1"/>
                </a:solidFill>
              </a:rPr>
              <a:t>Acc = 0.90909</a:t>
            </a:r>
            <a:endParaRPr lang="zh-CN" sz="1400">
              <a:solidFill>
                <a:schemeClr val="dk1"/>
              </a:solidFill>
            </a:endParaRPr>
          </a:p>
        </p:txBody>
      </p:sp>
      <p:sp>
        <p:nvSpPr>
          <p:cNvPr id="414" name="Shape 414"/>
          <p:cNvSpPr txBox="1"/>
          <p:nvPr>
            <p:ph type="body" idx="1"/>
          </p:nvPr>
        </p:nvSpPr>
        <p:spPr>
          <a:xfrm>
            <a:off x="6060475" y="4471450"/>
            <a:ext cx="1873800" cy="43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zh-CN" sz="1400">
                <a:solidFill>
                  <a:schemeClr val="dk1"/>
                </a:solidFill>
              </a:rPr>
              <a:t>Acc = 0.67273</a:t>
            </a:r>
            <a:endParaRPr lang="zh-CN" sz="1400">
              <a:solidFill>
                <a:schemeClr val="dk1"/>
              </a:solidFill>
            </a:endParaRPr>
          </a:p>
        </p:txBody>
      </p:sp>
      <p:pic>
        <p:nvPicPr>
          <p:cNvPr id="415" name="Shape 415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490309" y="1680650"/>
            <a:ext cx="3335191" cy="279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Shape 416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4952050" y="1680650"/>
            <a:ext cx="3194100" cy="2675958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Shape 417"/>
          <p:cNvSpPr txBox="1"/>
          <p:nvPr>
            <p:ph type="title"/>
          </p:nvPr>
        </p:nvSpPr>
        <p:spPr>
          <a:xfrm>
            <a:off x="6358325" y="1017725"/>
            <a:ext cx="2064300" cy="50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400"/>
              <a:t>Slightly worse</a:t>
            </a:r>
            <a:endParaRPr sz="24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Shape 4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Blur detector</a:t>
            </a:r>
            <a:br>
              <a:rPr lang="zh-CN"/>
            </a:br>
            <a:endParaRPr lang="zh-CN"/>
          </a:p>
        </p:txBody>
      </p:sp>
      <p:sp>
        <p:nvSpPr>
          <p:cNvPr id="423" name="Shape 423"/>
          <p:cNvSpPr txBox="1"/>
          <p:nvPr>
            <p:ph type="ctrTitle" idx="4294967295"/>
          </p:nvPr>
        </p:nvSpPr>
        <p:spPr>
          <a:xfrm>
            <a:off x="1870578" y="2154900"/>
            <a:ext cx="5544000" cy="83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Method 2 : Skin detector</a:t>
            </a:r>
            <a:endParaRPr lang="zh-CN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Shape 4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Blur detector</a:t>
            </a:r>
            <a:br>
              <a:rPr lang="zh-CN"/>
            </a:br>
            <a:endParaRPr lang="zh-CN"/>
          </a:p>
        </p:txBody>
      </p:sp>
      <p:pic>
        <p:nvPicPr>
          <p:cNvPr id="429" name="Shape 429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515550" y="1506025"/>
            <a:ext cx="1277375" cy="1257100"/>
          </a:xfrm>
          <a:prstGeom prst="rect">
            <a:avLst/>
          </a:prstGeom>
          <a:noFill/>
          <a:ln>
            <a:noFill/>
          </a:ln>
        </p:spPr>
      </p:pic>
      <p:sp>
        <p:nvSpPr>
          <p:cNvPr id="430" name="Shape 430"/>
          <p:cNvSpPr txBox="1"/>
          <p:nvPr>
            <p:ph type="body" idx="1"/>
          </p:nvPr>
        </p:nvSpPr>
        <p:spPr>
          <a:xfrm>
            <a:off x="515475" y="1128275"/>
            <a:ext cx="15624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zh-CN" sz="1400">
                <a:solidFill>
                  <a:schemeClr val="dk1"/>
                </a:solidFill>
              </a:rPr>
              <a:t>Face region</a:t>
            </a:r>
            <a:endParaRPr lang="zh-CN" sz="1400">
              <a:solidFill>
                <a:schemeClr val="dk1"/>
              </a:solidFill>
            </a:endParaRPr>
          </a:p>
        </p:txBody>
      </p:sp>
      <p:pic>
        <p:nvPicPr>
          <p:cNvPr id="431" name="Shape 431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2615300" y="1495887"/>
            <a:ext cx="1277375" cy="12773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32" name="Shape 432"/>
          <p:cNvCxnSpPr>
            <a:stCxn id="429" idx="3"/>
            <a:endCxn id="431" idx="1"/>
          </p:cNvCxnSpPr>
          <p:nvPr/>
        </p:nvCxnSpPr>
        <p:spPr>
          <a:xfrm>
            <a:off x="1792925" y="2134575"/>
            <a:ext cx="822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33" name="Shape 433"/>
          <p:cNvSpPr txBox="1"/>
          <p:nvPr>
            <p:ph type="body" idx="1"/>
          </p:nvPr>
        </p:nvSpPr>
        <p:spPr>
          <a:xfrm>
            <a:off x="2701388" y="1128275"/>
            <a:ext cx="15624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zh-CN" sz="1400">
                <a:solidFill>
                  <a:schemeClr val="dk1"/>
                </a:solidFill>
              </a:rPr>
              <a:t>Skin part</a:t>
            </a:r>
            <a:endParaRPr lang="zh-CN" sz="1400">
              <a:solidFill>
                <a:schemeClr val="dk1"/>
              </a:solidFill>
            </a:endParaRPr>
          </a:p>
        </p:txBody>
      </p:sp>
      <p:sp>
        <p:nvSpPr>
          <p:cNvPr id="434" name="Shape 434"/>
          <p:cNvSpPr txBox="1"/>
          <p:nvPr>
            <p:ph type="body" idx="1"/>
          </p:nvPr>
        </p:nvSpPr>
        <p:spPr>
          <a:xfrm>
            <a:off x="4881700" y="495575"/>
            <a:ext cx="3286500" cy="430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400">
                <a:solidFill>
                  <a:schemeClr val="dk1"/>
                </a:solidFill>
              </a:rPr>
              <a:t>Skin detector</a:t>
            </a:r>
            <a:endParaRPr sz="1400">
              <a:solidFill>
                <a:schemeClr val="dk1"/>
              </a:solidFill>
            </a:endParaRPr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r>
              <a:rPr lang="zh-CN" sz="1400"/>
              <a:t>Uniform lighting: </a:t>
            </a:r>
            <a:endParaRPr sz="1400"/>
          </a:p>
          <a:p>
            <a:pPr marL="0" lvl="0" indent="457200">
              <a:spcBef>
                <a:spcPts val="1600"/>
              </a:spcBef>
              <a:spcAft>
                <a:spcPts val="0"/>
              </a:spcAft>
              <a:buNone/>
            </a:pPr>
            <a:r>
              <a:rPr lang="zh-CN" sz="1400"/>
              <a:t>R&gt;95 &amp; G&gt;40 &amp; B&gt;20</a:t>
            </a:r>
            <a:endParaRPr sz="1400"/>
          </a:p>
          <a:p>
            <a:pPr marL="0" lvl="0" indent="45720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zh-CN" sz="1400"/>
              <a:t>&amp; max(R,G,B)-min(R,G,B)&gt;15 </a:t>
            </a:r>
            <a:endParaRPr sz="1400"/>
          </a:p>
          <a:p>
            <a:pPr marL="0" lvl="0" indent="457200">
              <a:spcBef>
                <a:spcPts val="1600"/>
              </a:spcBef>
              <a:spcAft>
                <a:spcPts val="0"/>
              </a:spcAft>
              <a:buNone/>
            </a:pPr>
            <a:r>
              <a:rPr lang="zh-CN" sz="1400"/>
              <a:t>&amp; abs(R-G)&gt;15 &amp; R&gt;G &amp; R&gt;B</a:t>
            </a:r>
            <a:endParaRPr sz="1400"/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zh-CN" sz="1400"/>
              <a:t>Sidelight: </a:t>
            </a:r>
            <a:endParaRPr sz="1400"/>
          </a:p>
          <a:p>
            <a:pPr marL="0" lvl="0" indent="45720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zh-CN" sz="1400"/>
              <a:t>R&gt;220 &amp; G&gt;210 &amp; B&gt;170 </a:t>
            </a:r>
            <a:endParaRPr sz="1400"/>
          </a:p>
          <a:p>
            <a:pPr marL="0" lvl="0" indent="45720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zh-CN" sz="1400"/>
              <a:t>&amp; abs(R-G)&lt;=15 </a:t>
            </a:r>
            <a:endParaRPr sz="1400"/>
          </a:p>
          <a:p>
            <a:pPr marL="0" lvl="0" indent="457200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zh-CN" sz="1400"/>
              <a:t>&amp; R&gt;B &amp; G&gt;B</a:t>
            </a:r>
            <a:endParaRPr sz="1400"/>
          </a:p>
        </p:txBody>
      </p:sp>
      <p:pic>
        <p:nvPicPr>
          <p:cNvPr id="435" name="Shape 435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515550" y="3135925"/>
            <a:ext cx="1277375" cy="127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Shape 436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2615300" y="3135917"/>
            <a:ext cx="1277375" cy="127739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37" name="Shape 437"/>
          <p:cNvCxnSpPr>
            <a:stCxn id="435" idx="3"/>
            <a:endCxn id="436" idx="1"/>
          </p:cNvCxnSpPr>
          <p:nvPr/>
        </p:nvCxnSpPr>
        <p:spPr>
          <a:xfrm>
            <a:off x="1792925" y="3774612"/>
            <a:ext cx="822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Shape 4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Blur detector</a:t>
            </a:r>
            <a:br>
              <a:rPr lang="zh-CN"/>
            </a:br>
            <a:endParaRPr lang="zh-CN"/>
          </a:p>
        </p:txBody>
      </p:sp>
      <p:pic>
        <p:nvPicPr>
          <p:cNvPr id="443" name="Shape 443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515550" y="1506025"/>
            <a:ext cx="1277375" cy="1257100"/>
          </a:xfrm>
          <a:prstGeom prst="rect">
            <a:avLst/>
          </a:prstGeom>
          <a:noFill/>
          <a:ln>
            <a:noFill/>
          </a:ln>
        </p:spPr>
      </p:pic>
      <p:sp>
        <p:nvSpPr>
          <p:cNvPr id="444" name="Shape 444"/>
          <p:cNvSpPr txBox="1"/>
          <p:nvPr>
            <p:ph type="body" idx="1"/>
          </p:nvPr>
        </p:nvSpPr>
        <p:spPr>
          <a:xfrm>
            <a:off x="515475" y="1128275"/>
            <a:ext cx="15624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zh-CN" sz="1400">
                <a:solidFill>
                  <a:schemeClr val="dk1"/>
                </a:solidFill>
              </a:rPr>
              <a:t>Face region</a:t>
            </a:r>
            <a:endParaRPr lang="zh-CN" sz="1400">
              <a:solidFill>
                <a:schemeClr val="dk1"/>
              </a:solidFill>
            </a:endParaRPr>
          </a:p>
        </p:txBody>
      </p:sp>
      <p:pic>
        <p:nvPicPr>
          <p:cNvPr id="445" name="Shape 445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2615300" y="1495887"/>
            <a:ext cx="1277375" cy="12773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46" name="Shape 446"/>
          <p:cNvCxnSpPr>
            <a:stCxn id="443" idx="3"/>
            <a:endCxn id="445" idx="1"/>
          </p:cNvCxnSpPr>
          <p:nvPr/>
        </p:nvCxnSpPr>
        <p:spPr>
          <a:xfrm>
            <a:off x="1792925" y="2134575"/>
            <a:ext cx="822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47" name="Shape 447"/>
          <p:cNvSpPr txBox="1"/>
          <p:nvPr>
            <p:ph type="body" idx="1"/>
          </p:nvPr>
        </p:nvSpPr>
        <p:spPr>
          <a:xfrm>
            <a:off x="2701388" y="1128275"/>
            <a:ext cx="15624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zh-CN" sz="1400">
                <a:solidFill>
                  <a:schemeClr val="dk1"/>
                </a:solidFill>
              </a:rPr>
              <a:t>Skin part</a:t>
            </a:r>
            <a:endParaRPr lang="zh-CN" sz="1400">
              <a:solidFill>
                <a:schemeClr val="dk1"/>
              </a:solidFill>
            </a:endParaRPr>
          </a:p>
        </p:txBody>
      </p:sp>
      <p:pic>
        <p:nvPicPr>
          <p:cNvPr id="448" name="Shape 448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515550" y="3135925"/>
            <a:ext cx="1277375" cy="127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9" name="Shape 449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2615300" y="3135917"/>
            <a:ext cx="1277375" cy="127739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50" name="Shape 450"/>
          <p:cNvCxnSpPr>
            <a:stCxn id="448" idx="3"/>
            <a:endCxn id="449" idx="1"/>
          </p:cNvCxnSpPr>
          <p:nvPr/>
        </p:nvCxnSpPr>
        <p:spPr>
          <a:xfrm>
            <a:off x="1792925" y="3774612"/>
            <a:ext cx="822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451" name="Shape 451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4759575" y="1495888"/>
            <a:ext cx="1277375" cy="127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2" name="Shape 452"/>
          <p:cNvPicPr preferRelativeResize="0"/>
          <p:nvPr/>
        </p:nvPicPr>
        <p:blipFill>
          <a:blip r:embed="rId6"/>
          <a:stretch>
            <a:fillRect/>
          </a:stretch>
        </p:blipFill>
        <p:spPr>
          <a:xfrm>
            <a:off x="4759575" y="3139164"/>
            <a:ext cx="1277375" cy="127089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53" name="Shape 453"/>
          <p:cNvCxnSpPr>
            <a:stCxn id="445" idx="3"/>
            <a:endCxn id="451" idx="1"/>
          </p:cNvCxnSpPr>
          <p:nvPr/>
        </p:nvCxnSpPr>
        <p:spPr>
          <a:xfrm>
            <a:off x="3892675" y="2134575"/>
            <a:ext cx="867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54" name="Shape 454"/>
          <p:cNvCxnSpPr>
            <a:stCxn id="449" idx="3"/>
            <a:endCxn id="452" idx="1"/>
          </p:cNvCxnSpPr>
          <p:nvPr/>
        </p:nvCxnSpPr>
        <p:spPr>
          <a:xfrm>
            <a:off x="3892675" y="3774612"/>
            <a:ext cx="867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55" name="Shape 455"/>
          <p:cNvSpPr txBox="1"/>
          <p:nvPr>
            <p:ph type="body" idx="1"/>
          </p:nvPr>
        </p:nvSpPr>
        <p:spPr>
          <a:xfrm>
            <a:off x="4511900" y="1128275"/>
            <a:ext cx="19800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zh-CN" sz="1400">
                <a:solidFill>
                  <a:schemeClr val="dk1"/>
                </a:solidFill>
              </a:rPr>
              <a:t>Two-pass </a:t>
            </a:r>
            <a:r>
              <a:rPr lang="zh-CN" sz="1400"/>
              <a:t>algorithm</a:t>
            </a:r>
            <a:endParaRPr sz="1400"/>
          </a:p>
        </p:txBody>
      </p:sp>
      <p:pic>
        <p:nvPicPr>
          <p:cNvPr id="456" name="Shape 456"/>
          <p:cNvPicPr preferRelativeResize="0"/>
          <p:nvPr/>
        </p:nvPicPr>
        <p:blipFill>
          <a:blip r:embed="rId7"/>
          <a:stretch>
            <a:fillRect/>
          </a:stretch>
        </p:blipFill>
        <p:spPr>
          <a:xfrm>
            <a:off x="6859425" y="1497550"/>
            <a:ext cx="1277375" cy="1274047"/>
          </a:xfrm>
          <a:prstGeom prst="rect">
            <a:avLst/>
          </a:prstGeom>
          <a:noFill/>
          <a:ln>
            <a:noFill/>
          </a:ln>
        </p:spPr>
      </p:pic>
      <p:pic>
        <p:nvPicPr>
          <p:cNvPr id="457" name="Shape 457"/>
          <p:cNvPicPr preferRelativeResize="0"/>
          <p:nvPr/>
        </p:nvPicPr>
        <p:blipFill>
          <a:blip r:embed="rId8"/>
          <a:stretch>
            <a:fillRect/>
          </a:stretch>
        </p:blipFill>
        <p:spPr>
          <a:xfrm>
            <a:off x="6903850" y="3146051"/>
            <a:ext cx="1253919" cy="1257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58" name="Shape 458"/>
          <p:cNvCxnSpPr>
            <a:stCxn id="451" idx="3"/>
            <a:endCxn id="456" idx="1"/>
          </p:cNvCxnSpPr>
          <p:nvPr/>
        </p:nvCxnSpPr>
        <p:spPr>
          <a:xfrm>
            <a:off x="6036950" y="2134575"/>
            <a:ext cx="822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59" name="Shape 459"/>
          <p:cNvCxnSpPr>
            <a:stCxn id="452" idx="3"/>
            <a:endCxn id="457" idx="1"/>
          </p:cNvCxnSpPr>
          <p:nvPr/>
        </p:nvCxnSpPr>
        <p:spPr>
          <a:xfrm>
            <a:off x="6036950" y="3774610"/>
            <a:ext cx="867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60" name="Shape 460"/>
          <p:cNvSpPr txBox="1"/>
          <p:nvPr>
            <p:ph type="body" idx="1"/>
          </p:nvPr>
        </p:nvSpPr>
        <p:spPr>
          <a:xfrm>
            <a:off x="6625325" y="1128263"/>
            <a:ext cx="19800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zh-CN" sz="1400">
                <a:solidFill>
                  <a:schemeClr val="dk1"/>
                </a:solidFill>
              </a:rPr>
              <a:t>Processed Skin part</a:t>
            </a:r>
            <a:endParaRPr lang="zh-CN" sz="1400">
              <a:solidFill>
                <a:schemeClr val="dk1"/>
              </a:solidFill>
            </a:endParaRPr>
          </a:p>
          <a:p>
            <a:pPr marL="0" lvl="0" indent="0" rtl="0">
              <a:spcBef>
                <a:spcPts val="1600"/>
              </a:spcBef>
              <a:spcAft>
                <a:spcPts val="1600"/>
              </a:spcAft>
              <a:buNone/>
            </a:pPr>
            <a:endParaRPr sz="1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Shape 46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Blur detector</a:t>
            </a:r>
            <a:br>
              <a:rPr lang="zh-CN"/>
            </a:br>
            <a:endParaRPr lang="zh-CN"/>
          </a:p>
        </p:txBody>
      </p:sp>
      <p:pic>
        <p:nvPicPr>
          <p:cNvPr id="466" name="Shape 466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687225" y="1497550"/>
            <a:ext cx="1277375" cy="1274047"/>
          </a:xfrm>
          <a:prstGeom prst="rect">
            <a:avLst/>
          </a:prstGeom>
          <a:noFill/>
          <a:ln>
            <a:noFill/>
          </a:ln>
        </p:spPr>
      </p:pic>
      <p:pic>
        <p:nvPicPr>
          <p:cNvPr id="467" name="Shape 467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731650" y="3146051"/>
            <a:ext cx="1253919" cy="1257100"/>
          </a:xfrm>
          <a:prstGeom prst="rect">
            <a:avLst/>
          </a:prstGeom>
          <a:noFill/>
          <a:ln>
            <a:noFill/>
          </a:ln>
        </p:spPr>
      </p:pic>
      <p:sp>
        <p:nvSpPr>
          <p:cNvPr id="468" name="Shape 468"/>
          <p:cNvSpPr txBox="1"/>
          <p:nvPr>
            <p:ph type="body" idx="1"/>
          </p:nvPr>
        </p:nvSpPr>
        <p:spPr>
          <a:xfrm>
            <a:off x="510000" y="1113388"/>
            <a:ext cx="19800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zh-CN" sz="1400">
                <a:solidFill>
                  <a:schemeClr val="dk1"/>
                </a:solidFill>
              </a:rPr>
              <a:t>Processed Skin part</a:t>
            </a:r>
            <a:endParaRPr lang="zh-CN" sz="1400">
              <a:solidFill>
                <a:schemeClr val="dk1"/>
              </a:solidFill>
            </a:endParaRPr>
          </a:p>
          <a:p>
            <a:pPr marL="0" lvl="0" indent="0" rtl="0">
              <a:spcBef>
                <a:spcPts val="1600"/>
              </a:spcBef>
              <a:spcAft>
                <a:spcPts val="1600"/>
              </a:spcAft>
              <a:buNone/>
            </a:pPr>
            <a:endParaRPr sz="1400">
              <a:solidFill>
                <a:schemeClr val="dk1"/>
              </a:solidFill>
            </a:endParaRPr>
          </a:p>
        </p:txBody>
      </p:sp>
      <p:sp>
        <p:nvSpPr>
          <p:cNvPr id="469" name="Shape 469"/>
          <p:cNvSpPr txBox="1"/>
          <p:nvPr>
            <p:ph type="body" idx="1"/>
          </p:nvPr>
        </p:nvSpPr>
        <p:spPr>
          <a:xfrm>
            <a:off x="2052125" y="2266750"/>
            <a:ext cx="2052900" cy="52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zh-CN" sz="1400"/>
              <a:t>Variance = 0.0151</a:t>
            </a:r>
            <a:endParaRPr sz="1400"/>
          </a:p>
        </p:txBody>
      </p:sp>
      <p:sp>
        <p:nvSpPr>
          <p:cNvPr id="470" name="Shape 470"/>
          <p:cNvSpPr txBox="1"/>
          <p:nvPr>
            <p:ph type="body" idx="1"/>
          </p:nvPr>
        </p:nvSpPr>
        <p:spPr>
          <a:xfrm>
            <a:off x="2055275" y="3852663"/>
            <a:ext cx="2052900" cy="52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zh-CN" sz="1400"/>
              <a:t>Variance = 0.0130</a:t>
            </a:r>
            <a:endParaRPr sz="1400"/>
          </a:p>
        </p:txBody>
      </p:sp>
      <p:pic>
        <p:nvPicPr>
          <p:cNvPr id="471" name="Shape 471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4572000" y="1471288"/>
            <a:ext cx="1323125" cy="1326581"/>
          </a:xfrm>
          <a:prstGeom prst="rect">
            <a:avLst/>
          </a:prstGeom>
          <a:noFill/>
          <a:ln>
            <a:noFill/>
          </a:ln>
        </p:spPr>
      </p:pic>
      <p:pic>
        <p:nvPicPr>
          <p:cNvPr id="472" name="Shape 472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4606600" y="3149225"/>
            <a:ext cx="1253925" cy="125074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73" name="Shape 473"/>
          <p:cNvCxnSpPr>
            <a:endCxn id="471" idx="1"/>
          </p:cNvCxnSpPr>
          <p:nvPr/>
        </p:nvCxnSpPr>
        <p:spPr>
          <a:xfrm>
            <a:off x="1964700" y="2134578"/>
            <a:ext cx="2607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74" name="Shape 474"/>
          <p:cNvCxnSpPr>
            <a:endCxn id="472" idx="1"/>
          </p:cNvCxnSpPr>
          <p:nvPr/>
        </p:nvCxnSpPr>
        <p:spPr>
          <a:xfrm>
            <a:off x="1985500" y="3774597"/>
            <a:ext cx="2621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75" name="Shape 475"/>
          <p:cNvSpPr txBox="1"/>
          <p:nvPr>
            <p:ph type="body" idx="1"/>
          </p:nvPr>
        </p:nvSpPr>
        <p:spPr>
          <a:xfrm>
            <a:off x="6153575" y="2266750"/>
            <a:ext cx="2052900" cy="52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zh-CN" sz="1400"/>
              <a:t>Variance = 0.4333</a:t>
            </a:r>
            <a:endParaRPr sz="1400"/>
          </a:p>
        </p:txBody>
      </p:sp>
      <p:sp>
        <p:nvSpPr>
          <p:cNvPr id="476" name="Shape 476"/>
          <p:cNvSpPr txBox="1"/>
          <p:nvPr>
            <p:ph type="body" idx="1"/>
          </p:nvPr>
        </p:nvSpPr>
        <p:spPr>
          <a:xfrm>
            <a:off x="6156725" y="3852663"/>
            <a:ext cx="2052900" cy="52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zh-CN" sz="1400"/>
              <a:t>Variance = 0.3562</a:t>
            </a:r>
            <a:endParaRPr sz="1400"/>
          </a:p>
        </p:txBody>
      </p:sp>
      <p:sp>
        <p:nvSpPr>
          <p:cNvPr id="477" name="Shape 477"/>
          <p:cNvSpPr txBox="1"/>
          <p:nvPr>
            <p:ph type="body" idx="1"/>
          </p:nvPr>
        </p:nvSpPr>
        <p:spPr>
          <a:xfrm>
            <a:off x="4359550" y="1113400"/>
            <a:ext cx="47331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zh-CN" sz="1400">
                <a:solidFill>
                  <a:schemeClr val="dk1"/>
                </a:solidFill>
              </a:rPr>
              <a:t>Processed Skin part with Laplacian operator</a:t>
            </a:r>
            <a:endParaRPr lang="zh-CN" sz="1400">
              <a:solidFill>
                <a:schemeClr val="dk1"/>
              </a:solidFill>
            </a:endParaRPr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sz="1400">
              <a:solidFill>
                <a:schemeClr val="dk1"/>
              </a:solidFill>
            </a:endParaRPr>
          </a:p>
          <a:p>
            <a:pPr marL="0" lvl="0" indent="0" rtl="0">
              <a:spcBef>
                <a:spcPts val="1600"/>
              </a:spcBef>
              <a:spcAft>
                <a:spcPts val="1600"/>
              </a:spcAft>
              <a:buNone/>
            </a:pPr>
            <a:endParaRPr sz="1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Shape 48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Blur detector</a:t>
            </a:r>
            <a:br>
              <a:rPr lang="zh-CN"/>
            </a:br>
            <a:endParaRPr lang="zh-CN"/>
          </a:p>
        </p:txBody>
      </p:sp>
      <p:sp>
        <p:nvSpPr>
          <p:cNvPr id="483" name="Shape 483"/>
          <p:cNvSpPr txBox="1"/>
          <p:nvPr>
            <p:ph type="body" idx="1"/>
          </p:nvPr>
        </p:nvSpPr>
        <p:spPr>
          <a:xfrm>
            <a:off x="251525" y="1091150"/>
            <a:ext cx="7033800" cy="43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400">
                <a:solidFill>
                  <a:schemeClr val="dk1"/>
                </a:solidFill>
              </a:rPr>
              <a:t>skin detector + Laplacian operator with diagonals</a:t>
            </a:r>
            <a:endParaRPr lang="zh-CN" sz="1400">
              <a:solidFill>
                <a:schemeClr val="dk1"/>
              </a:solidFill>
            </a:endParaRPr>
          </a:p>
          <a:p>
            <a:pPr marL="0" lvl="0" indent="0" rtl="0">
              <a:spcBef>
                <a:spcPts val="1600"/>
              </a:spcBef>
              <a:spcAft>
                <a:spcPts val="1600"/>
              </a:spcAft>
              <a:buNone/>
            </a:pPr>
            <a:endParaRPr sz="1400">
              <a:solidFill>
                <a:schemeClr val="dk1"/>
              </a:solidFill>
            </a:endParaRPr>
          </a:p>
        </p:txBody>
      </p:sp>
      <p:sp>
        <p:nvSpPr>
          <p:cNvPr id="484" name="Shape 484"/>
          <p:cNvSpPr txBox="1"/>
          <p:nvPr>
            <p:ph type="body" idx="1"/>
          </p:nvPr>
        </p:nvSpPr>
        <p:spPr>
          <a:xfrm>
            <a:off x="1375475" y="4471450"/>
            <a:ext cx="1873800" cy="43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zh-CN" sz="1400">
                <a:solidFill>
                  <a:schemeClr val="dk1"/>
                </a:solidFill>
              </a:rPr>
              <a:t>Acc = 0.95667</a:t>
            </a:r>
            <a:endParaRPr lang="zh-CN" sz="1400">
              <a:solidFill>
                <a:schemeClr val="dk1"/>
              </a:solidFill>
            </a:endParaRPr>
          </a:p>
        </p:txBody>
      </p:sp>
      <p:sp>
        <p:nvSpPr>
          <p:cNvPr id="485" name="Shape 485"/>
          <p:cNvSpPr txBox="1"/>
          <p:nvPr>
            <p:ph type="body" idx="1"/>
          </p:nvPr>
        </p:nvSpPr>
        <p:spPr>
          <a:xfrm>
            <a:off x="6060475" y="4471450"/>
            <a:ext cx="1873800" cy="43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zh-CN" sz="1400">
                <a:solidFill>
                  <a:schemeClr val="dk1"/>
                </a:solidFill>
              </a:rPr>
              <a:t>Acc = 0.695</a:t>
            </a:r>
            <a:endParaRPr lang="zh-CN" sz="1400">
              <a:solidFill>
                <a:schemeClr val="dk1"/>
              </a:solidFill>
            </a:endParaRPr>
          </a:p>
        </p:txBody>
      </p:sp>
      <p:pic>
        <p:nvPicPr>
          <p:cNvPr id="486" name="Shape 486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5005325" y="1680650"/>
            <a:ext cx="3123493" cy="2617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87" name="Shape 487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581400" y="1680651"/>
            <a:ext cx="3206074" cy="2573790"/>
          </a:xfrm>
          <a:prstGeom prst="rect">
            <a:avLst/>
          </a:prstGeom>
          <a:noFill/>
          <a:ln>
            <a:noFill/>
          </a:ln>
        </p:spPr>
      </p:pic>
      <p:sp>
        <p:nvSpPr>
          <p:cNvPr id="488" name="Shape 488"/>
          <p:cNvSpPr txBox="1"/>
          <p:nvPr>
            <p:ph type="title"/>
          </p:nvPr>
        </p:nvSpPr>
        <p:spPr>
          <a:xfrm>
            <a:off x="5604250" y="951050"/>
            <a:ext cx="2064300" cy="50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400"/>
              <a:t>Good as well</a:t>
            </a:r>
            <a:endParaRPr sz="240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Shape 49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Blur detector</a:t>
            </a:r>
            <a:br>
              <a:rPr lang="zh-CN"/>
            </a:br>
            <a:endParaRPr lang="zh-CN"/>
          </a:p>
        </p:txBody>
      </p:sp>
      <p:sp>
        <p:nvSpPr>
          <p:cNvPr id="494" name="Shape 494"/>
          <p:cNvSpPr txBox="1"/>
          <p:nvPr>
            <p:ph type="body" idx="1"/>
          </p:nvPr>
        </p:nvSpPr>
        <p:spPr>
          <a:xfrm>
            <a:off x="251525" y="1091150"/>
            <a:ext cx="7033800" cy="43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zh-CN" sz="1400">
                <a:solidFill>
                  <a:schemeClr val="dk1"/>
                </a:solidFill>
              </a:rPr>
              <a:t>Improvement</a:t>
            </a:r>
            <a:endParaRPr sz="1400">
              <a:solidFill>
                <a:schemeClr val="dk1"/>
              </a:solidFill>
            </a:endParaRPr>
          </a:p>
        </p:txBody>
      </p:sp>
      <p:pic>
        <p:nvPicPr>
          <p:cNvPr id="495" name="Shape 495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564451" y="1528250"/>
            <a:ext cx="3007550" cy="30409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96" name="Shape 496"/>
          <p:cNvCxnSpPr/>
          <p:nvPr/>
        </p:nvCxnSpPr>
        <p:spPr>
          <a:xfrm>
            <a:off x="1752350" y="2231025"/>
            <a:ext cx="202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97" name="Shape 497"/>
          <p:cNvCxnSpPr/>
          <p:nvPr/>
        </p:nvCxnSpPr>
        <p:spPr>
          <a:xfrm rot="10800000">
            <a:off x="1679250" y="2231025"/>
            <a:ext cx="129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98" name="Shape 498"/>
          <p:cNvCxnSpPr/>
          <p:nvPr/>
        </p:nvCxnSpPr>
        <p:spPr>
          <a:xfrm rot="10800000">
            <a:off x="2249000" y="1651800"/>
            <a:ext cx="0" cy="170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99" name="Shape 499"/>
          <p:cNvCxnSpPr/>
          <p:nvPr/>
        </p:nvCxnSpPr>
        <p:spPr>
          <a:xfrm>
            <a:off x="2249000" y="1768600"/>
            <a:ext cx="0" cy="194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00" name="Shape 500"/>
          <p:cNvSpPr txBox="1"/>
          <p:nvPr>
            <p:ph type="body" idx="1"/>
          </p:nvPr>
        </p:nvSpPr>
        <p:spPr>
          <a:xfrm>
            <a:off x="1658600" y="1857846"/>
            <a:ext cx="390300" cy="25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zh-CN" sz="1000">
                <a:solidFill>
                  <a:schemeClr val="dk1"/>
                </a:solidFill>
              </a:rPr>
              <a:t>1/8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501" name="Shape 501"/>
          <p:cNvSpPr txBox="1"/>
          <p:nvPr>
            <p:ph type="body" idx="1"/>
          </p:nvPr>
        </p:nvSpPr>
        <p:spPr>
          <a:xfrm>
            <a:off x="2331950" y="1651796"/>
            <a:ext cx="390300" cy="25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zh-CN" sz="1000">
                <a:solidFill>
                  <a:schemeClr val="dk1"/>
                </a:solidFill>
              </a:rPr>
              <a:t>1/8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502" name="Shape 502"/>
          <p:cNvSpPr txBox="1"/>
          <p:nvPr>
            <p:ph type="body" idx="1"/>
          </p:nvPr>
        </p:nvSpPr>
        <p:spPr>
          <a:xfrm>
            <a:off x="5232750" y="2318525"/>
            <a:ext cx="3188400" cy="109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400">
                <a:solidFill>
                  <a:schemeClr val="dk1"/>
                </a:solidFill>
              </a:rPr>
              <a:t>Make the bounding box of face </a:t>
            </a:r>
            <a:endParaRPr sz="1400">
              <a:solidFill>
                <a:schemeClr val="dk1"/>
              </a:solidFill>
            </a:endParaRPr>
          </a:p>
          <a:p>
            <a:pPr marL="0" lvl="0" indent="0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zh-CN" sz="1400">
                <a:solidFill>
                  <a:schemeClr val="dk1"/>
                </a:solidFill>
              </a:rPr>
              <a:t>Slightly smaller</a:t>
            </a:r>
            <a:endParaRPr sz="1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Shape 507"/>
          <p:cNvSpPr txBox="1"/>
          <p:nvPr>
            <p:ph type="title"/>
          </p:nvPr>
        </p:nvSpPr>
        <p:spPr>
          <a:xfrm>
            <a:off x="311700" y="4411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Blur detector</a:t>
            </a:r>
            <a:br>
              <a:rPr lang="zh-CN"/>
            </a:br>
            <a:endParaRPr lang="zh-CN"/>
          </a:p>
        </p:txBody>
      </p:sp>
      <p:pic>
        <p:nvPicPr>
          <p:cNvPr id="508" name="Shape 508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4362275" y="283576"/>
            <a:ext cx="1137625" cy="1130150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Shape 509"/>
          <p:cNvSpPr txBox="1"/>
          <p:nvPr>
            <p:ph type="body" idx="1"/>
          </p:nvPr>
        </p:nvSpPr>
        <p:spPr>
          <a:xfrm>
            <a:off x="251525" y="1091150"/>
            <a:ext cx="4251000" cy="43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zh-CN" sz="1400">
                <a:solidFill>
                  <a:schemeClr val="dk1"/>
                </a:solidFill>
              </a:rPr>
              <a:t>Laplacian operator with diagonals + adjusted size</a:t>
            </a:r>
            <a:endParaRPr lang="zh-CN" sz="1400">
              <a:solidFill>
                <a:schemeClr val="dk1"/>
              </a:solidFill>
            </a:endParaRPr>
          </a:p>
        </p:txBody>
      </p:sp>
      <p:sp>
        <p:nvSpPr>
          <p:cNvPr id="510" name="Shape 510"/>
          <p:cNvSpPr txBox="1"/>
          <p:nvPr>
            <p:ph type="body" idx="1"/>
          </p:nvPr>
        </p:nvSpPr>
        <p:spPr>
          <a:xfrm>
            <a:off x="1375475" y="4471450"/>
            <a:ext cx="1873800" cy="43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zh-CN" sz="1400">
                <a:solidFill>
                  <a:schemeClr val="dk1"/>
                </a:solidFill>
              </a:rPr>
              <a:t>Acc = 0.98788</a:t>
            </a:r>
            <a:endParaRPr lang="zh-CN" sz="1400">
              <a:solidFill>
                <a:schemeClr val="dk1"/>
              </a:solidFill>
            </a:endParaRPr>
          </a:p>
        </p:txBody>
      </p:sp>
      <p:sp>
        <p:nvSpPr>
          <p:cNvPr id="511" name="Shape 511"/>
          <p:cNvSpPr txBox="1"/>
          <p:nvPr>
            <p:ph type="body" idx="1"/>
          </p:nvPr>
        </p:nvSpPr>
        <p:spPr>
          <a:xfrm>
            <a:off x="6060475" y="4471450"/>
            <a:ext cx="1873800" cy="43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zh-CN" sz="1400">
                <a:solidFill>
                  <a:schemeClr val="dk1"/>
                </a:solidFill>
              </a:rPr>
              <a:t>Acc = 0.69697</a:t>
            </a:r>
            <a:endParaRPr lang="zh-CN" sz="1400">
              <a:solidFill>
                <a:schemeClr val="dk1"/>
              </a:solidFill>
            </a:endParaRPr>
          </a:p>
        </p:txBody>
      </p:sp>
      <p:sp>
        <p:nvSpPr>
          <p:cNvPr id="512" name="Shape 512"/>
          <p:cNvSpPr txBox="1"/>
          <p:nvPr>
            <p:ph type="title"/>
          </p:nvPr>
        </p:nvSpPr>
        <p:spPr>
          <a:xfrm>
            <a:off x="5764750" y="1017725"/>
            <a:ext cx="1831500" cy="50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400"/>
              <a:t>Better result</a:t>
            </a:r>
            <a:endParaRPr sz="2400"/>
          </a:p>
        </p:txBody>
      </p:sp>
      <p:pic>
        <p:nvPicPr>
          <p:cNvPr id="513" name="Shape 513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547475" y="1689688"/>
            <a:ext cx="3125704" cy="2616437"/>
          </a:xfrm>
          <a:prstGeom prst="rect">
            <a:avLst/>
          </a:prstGeom>
          <a:noFill/>
          <a:ln>
            <a:noFill/>
          </a:ln>
        </p:spPr>
      </p:pic>
      <p:pic>
        <p:nvPicPr>
          <p:cNvPr id="514" name="Shape 514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5095500" y="1672712"/>
            <a:ext cx="3170000" cy="2649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Shape 5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Blur detector</a:t>
            </a:r>
            <a:br>
              <a:rPr lang="zh-CN"/>
            </a:br>
            <a:endParaRPr lang="zh-CN"/>
          </a:p>
        </p:txBody>
      </p:sp>
      <p:sp>
        <p:nvSpPr>
          <p:cNvPr id="520" name="Shape 520"/>
          <p:cNvSpPr txBox="1"/>
          <p:nvPr>
            <p:ph type="body" idx="1"/>
          </p:nvPr>
        </p:nvSpPr>
        <p:spPr>
          <a:xfrm>
            <a:off x="251525" y="1091150"/>
            <a:ext cx="7033800" cy="43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zh-CN" sz="1400">
                <a:solidFill>
                  <a:schemeClr val="dk1"/>
                </a:solidFill>
              </a:rPr>
              <a:t>Another example</a:t>
            </a:r>
            <a:endParaRPr sz="1400">
              <a:solidFill>
                <a:schemeClr val="dk1"/>
              </a:solidFill>
            </a:endParaRPr>
          </a:p>
        </p:txBody>
      </p:sp>
      <p:pic>
        <p:nvPicPr>
          <p:cNvPr id="521" name="Shape 521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366050" y="1870550"/>
            <a:ext cx="8115300" cy="2162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 txBox="1"/>
          <p:nvPr>
            <p:ph type="subTitle" idx="1"/>
          </p:nvPr>
        </p:nvSpPr>
        <p:spPr>
          <a:xfrm>
            <a:off x="311700" y="38973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Which one is the fake one?</a:t>
            </a:r>
            <a:endParaRPr lang="zh-CN"/>
          </a:p>
        </p:txBody>
      </p:sp>
      <p:pic>
        <p:nvPicPr>
          <p:cNvPr id="152" name="Shape 152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52400" y="462875"/>
            <a:ext cx="8839198" cy="33153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Shape 526"/>
          <p:cNvSpPr txBox="1"/>
          <p:nvPr>
            <p:ph type="title"/>
          </p:nvPr>
        </p:nvSpPr>
        <p:spPr>
          <a:xfrm>
            <a:off x="311700" y="4411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Blur detector</a:t>
            </a:r>
            <a:br>
              <a:rPr lang="zh-CN"/>
            </a:br>
            <a:endParaRPr lang="zh-CN"/>
          </a:p>
        </p:txBody>
      </p:sp>
      <p:pic>
        <p:nvPicPr>
          <p:cNvPr id="527" name="Shape 527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4362275" y="283576"/>
            <a:ext cx="1137625" cy="1130150"/>
          </a:xfrm>
          <a:prstGeom prst="rect">
            <a:avLst/>
          </a:prstGeom>
          <a:noFill/>
          <a:ln>
            <a:noFill/>
          </a:ln>
        </p:spPr>
      </p:pic>
      <p:sp>
        <p:nvSpPr>
          <p:cNvPr id="528" name="Shape 528"/>
          <p:cNvSpPr txBox="1"/>
          <p:nvPr>
            <p:ph type="body" idx="1"/>
          </p:nvPr>
        </p:nvSpPr>
        <p:spPr>
          <a:xfrm>
            <a:off x="251525" y="1091150"/>
            <a:ext cx="4504200" cy="43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400">
                <a:solidFill>
                  <a:schemeClr val="dk1"/>
                </a:solidFill>
              </a:rPr>
              <a:t>Laplacian operator with diagonals + adjusted size</a:t>
            </a:r>
            <a:endParaRPr lang="zh-CN" sz="1400">
              <a:solidFill>
                <a:schemeClr val="dk1"/>
              </a:solidFill>
            </a:endParaRPr>
          </a:p>
          <a:p>
            <a:pPr marL="0" lvl="0" indent="0" rtl="0">
              <a:spcBef>
                <a:spcPts val="1600"/>
              </a:spcBef>
              <a:spcAft>
                <a:spcPts val="1600"/>
              </a:spcAft>
              <a:buNone/>
            </a:pPr>
            <a:endParaRPr sz="1400">
              <a:solidFill>
                <a:schemeClr val="dk1"/>
              </a:solidFill>
            </a:endParaRPr>
          </a:p>
        </p:txBody>
      </p:sp>
      <p:sp>
        <p:nvSpPr>
          <p:cNvPr id="529" name="Shape 529"/>
          <p:cNvSpPr txBox="1"/>
          <p:nvPr>
            <p:ph type="body" idx="1"/>
          </p:nvPr>
        </p:nvSpPr>
        <p:spPr>
          <a:xfrm>
            <a:off x="1375475" y="4471450"/>
            <a:ext cx="1873800" cy="43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zh-CN" sz="1400">
                <a:solidFill>
                  <a:schemeClr val="dk1"/>
                </a:solidFill>
              </a:rPr>
              <a:t>Acc = 0.98246</a:t>
            </a:r>
            <a:endParaRPr lang="zh-CN" sz="1400">
              <a:solidFill>
                <a:schemeClr val="dk1"/>
              </a:solidFill>
            </a:endParaRPr>
          </a:p>
        </p:txBody>
      </p:sp>
      <p:sp>
        <p:nvSpPr>
          <p:cNvPr id="530" name="Shape 530"/>
          <p:cNvSpPr txBox="1"/>
          <p:nvPr>
            <p:ph type="body" idx="1"/>
          </p:nvPr>
        </p:nvSpPr>
        <p:spPr>
          <a:xfrm>
            <a:off x="6060475" y="4471450"/>
            <a:ext cx="1873800" cy="43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zh-CN" sz="1400">
                <a:solidFill>
                  <a:schemeClr val="dk1"/>
                </a:solidFill>
              </a:rPr>
              <a:t>Acc = 0.87719</a:t>
            </a:r>
            <a:endParaRPr lang="zh-CN" sz="1400">
              <a:solidFill>
                <a:schemeClr val="dk1"/>
              </a:solidFill>
            </a:endParaRPr>
          </a:p>
        </p:txBody>
      </p:sp>
      <p:pic>
        <p:nvPicPr>
          <p:cNvPr id="531" name="Shape 531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540150" y="1676750"/>
            <a:ext cx="3125571" cy="264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2" name="Shape 532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4933100" y="1676750"/>
            <a:ext cx="3213140" cy="26667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Shape 5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Blur detector</a:t>
            </a:r>
            <a:br>
              <a:rPr lang="zh-CN"/>
            </a:br>
            <a:endParaRPr lang="zh-CN"/>
          </a:p>
        </p:txBody>
      </p:sp>
      <p:sp>
        <p:nvSpPr>
          <p:cNvPr id="538" name="Shape 538"/>
          <p:cNvSpPr txBox="1"/>
          <p:nvPr>
            <p:ph type="body" idx="1"/>
          </p:nvPr>
        </p:nvSpPr>
        <p:spPr>
          <a:xfrm>
            <a:off x="251525" y="1091150"/>
            <a:ext cx="7033800" cy="43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400">
                <a:solidFill>
                  <a:schemeClr val="dk1"/>
                </a:solidFill>
              </a:rPr>
              <a:t>skin detector + Laplacian operator with diagonals</a:t>
            </a:r>
            <a:endParaRPr lang="zh-CN" sz="1400">
              <a:solidFill>
                <a:schemeClr val="dk1"/>
              </a:solidFill>
            </a:endParaRPr>
          </a:p>
          <a:p>
            <a:pPr marL="0" lvl="0" indent="0" rtl="0">
              <a:spcBef>
                <a:spcPts val="1600"/>
              </a:spcBef>
              <a:spcAft>
                <a:spcPts val="1600"/>
              </a:spcAft>
              <a:buNone/>
            </a:pPr>
            <a:endParaRPr sz="1400">
              <a:solidFill>
                <a:schemeClr val="dk1"/>
              </a:solidFill>
            </a:endParaRPr>
          </a:p>
        </p:txBody>
      </p:sp>
      <p:sp>
        <p:nvSpPr>
          <p:cNvPr id="539" name="Shape 539"/>
          <p:cNvSpPr txBox="1"/>
          <p:nvPr>
            <p:ph type="body" idx="1"/>
          </p:nvPr>
        </p:nvSpPr>
        <p:spPr>
          <a:xfrm>
            <a:off x="1375475" y="4471450"/>
            <a:ext cx="1873800" cy="43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zh-CN" sz="1400">
                <a:solidFill>
                  <a:schemeClr val="dk1"/>
                </a:solidFill>
              </a:rPr>
              <a:t>Acc = 0.9898</a:t>
            </a:r>
            <a:endParaRPr lang="zh-CN" sz="1400">
              <a:solidFill>
                <a:schemeClr val="dk1"/>
              </a:solidFill>
            </a:endParaRPr>
          </a:p>
        </p:txBody>
      </p:sp>
      <p:sp>
        <p:nvSpPr>
          <p:cNvPr id="540" name="Shape 540"/>
          <p:cNvSpPr txBox="1"/>
          <p:nvPr>
            <p:ph type="body" idx="1"/>
          </p:nvPr>
        </p:nvSpPr>
        <p:spPr>
          <a:xfrm>
            <a:off x="6060475" y="4471450"/>
            <a:ext cx="1873800" cy="43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zh-CN" sz="1400">
                <a:solidFill>
                  <a:schemeClr val="dk1"/>
                </a:solidFill>
              </a:rPr>
              <a:t>Acc = 0.89286</a:t>
            </a:r>
            <a:endParaRPr lang="zh-CN" sz="1400">
              <a:solidFill>
                <a:schemeClr val="dk1"/>
              </a:solidFill>
            </a:endParaRPr>
          </a:p>
        </p:txBody>
      </p:sp>
      <p:pic>
        <p:nvPicPr>
          <p:cNvPr id="541" name="Shape 541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468925" y="1601675"/>
            <a:ext cx="3169922" cy="263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2" name="Shape 542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4963459" y="1667400"/>
            <a:ext cx="3111466" cy="2559425"/>
          </a:xfrm>
          <a:prstGeom prst="rect">
            <a:avLst/>
          </a:prstGeom>
          <a:noFill/>
          <a:ln>
            <a:noFill/>
          </a:ln>
        </p:spPr>
      </p:pic>
      <p:sp>
        <p:nvSpPr>
          <p:cNvPr id="543" name="Shape 543"/>
          <p:cNvSpPr txBox="1"/>
          <p:nvPr>
            <p:ph type="title"/>
          </p:nvPr>
        </p:nvSpPr>
        <p:spPr>
          <a:xfrm>
            <a:off x="5604250" y="951050"/>
            <a:ext cx="2064300" cy="50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400"/>
              <a:t>Better result</a:t>
            </a:r>
            <a:endParaRPr sz="240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Shape 5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Blur detector</a:t>
            </a:r>
            <a:br>
              <a:rPr lang="zh-CN"/>
            </a:br>
            <a:endParaRPr lang="zh-CN"/>
          </a:p>
        </p:txBody>
      </p:sp>
      <p:sp>
        <p:nvSpPr>
          <p:cNvPr id="549" name="Shape 549"/>
          <p:cNvSpPr txBox="1"/>
          <p:nvPr>
            <p:ph type="body" idx="1"/>
          </p:nvPr>
        </p:nvSpPr>
        <p:spPr>
          <a:xfrm>
            <a:off x="327725" y="1014950"/>
            <a:ext cx="8520600" cy="389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400" b="1">
                <a:solidFill>
                  <a:schemeClr val="dk1"/>
                </a:solidFill>
              </a:rPr>
              <a:t>Conclusion</a:t>
            </a:r>
            <a:endParaRPr sz="1400" b="1">
              <a:solidFill>
                <a:schemeClr val="dk1"/>
              </a:solidFill>
            </a:endParaRPr>
          </a:p>
          <a:p>
            <a:pPr marL="457200" lvl="0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zh-CN" sz="1400">
                <a:solidFill>
                  <a:schemeClr val="dk1"/>
                </a:solidFill>
              </a:rPr>
              <a:t>An effective way for Deepfake detection is to detect the face blur</a:t>
            </a:r>
            <a:endParaRPr sz="1400">
              <a:solidFill>
                <a:schemeClr val="dk1"/>
              </a:solidFill>
            </a:endParaRPr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</a:endParaRPr>
          </a:p>
          <a:p>
            <a:pPr marL="457200" lvl="0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zh-CN" sz="1400">
                <a:solidFill>
                  <a:schemeClr val="dk1"/>
                </a:solidFill>
              </a:rPr>
              <a:t>We develop two type of detector: Variance calculation and Skin detector</a:t>
            </a:r>
            <a:endParaRPr sz="1400">
              <a:solidFill>
                <a:schemeClr val="dk1"/>
              </a:solidFill>
            </a:endParaRPr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</a:endParaRPr>
          </a:p>
          <a:p>
            <a:pPr marL="457200" lvl="0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zh-CN" sz="1400">
                <a:solidFill>
                  <a:schemeClr val="dk1"/>
                </a:solidFill>
              </a:rPr>
              <a:t>There are two ways to compare the performance : Multiple images &amp; Single image</a:t>
            </a:r>
            <a:endParaRPr sz="1400">
              <a:solidFill>
                <a:schemeClr val="dk1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</a:endParaRPr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zh-CN" sz="1400">
                <a:solidFill>
                  <a:schemeClr val="dk1"/>
                </a:solidFill>
              </a:rPr>
              <a:t>The latter method has better accuracy while sometime the threshold can not be found</a:t>
            </a:r>
            <a:endParaRPr sz="1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Shape 554"/>
          <p:cNvSpPr txBox="1"/>
          <p:nvPr/>
        </p:nvSpPr>
        <p:spPr>
          <a:xfrm>
            <a:off x="2712900" y="-57475"/>
            <a:ext cx="6341100" cy="150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zh-CN" sz="3600" b="1">
                <a:solidFill>
                  <a:srgbClr val="404040"/>
                </a:solidFill>
              </a:rPr>
              <a:t>Thanks you !</a:t>
            </a:r>
            <a:endParaRPr sz="3600"/>
          </a:p>
        </p:txBody>
      </p:sp>
      <p:sp>
        <p:nvSpPr>
          <p:cNvPr id="555" name="Shape 555"/>
          <p:cNvSpPr txBox="1"/>
          <p:nvPr/>
        </p:nvSpPr>
        <p:spPr>
          <a:xfrm>
            <a:off x="235400" y="351975"/>
            <a:ext cx="7155900" cy="46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zh-CN" b="1">
                <a:solidFill>
                  <a:srgbClr val="404040"/>
                </a:solidFill>
              </a:rPr>
              <a:t>References:</a:t>
            </a:r>
            <a:endParaRPr b="1">
              <a:solidFill>
                <a:srgbClr val="404040"/>
              </a:solidFill>
            </a:endParaRPr>
          </a:p>
          <a:p>
            <a:pPr marL="0" lvl="0" indent="0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zh-CN" sz="900">
                <a:solidFill>
                  <a:schemeClr val="dk1"/>
                </a:solidFill>
              </a:rPr>
              <a:t>[1] Pan, X., Zhang, X., &amp; Lyu, S. (2012, April). Exposing image splicing with inconsistent local noise variances. In Computational Photography (ICCP), 2012 IEEE International Conference on (pp. 1-10). IEEE.</a:t>
            </a:r>
            <a:endParaRPr sz="900">
              <a:solidFill>
                <a:schemeClr val="dk1"/>
              </a:solidFill>
            </a:endParaRPr>
          </a:p>
          <a:p>
            <a:pPr marL="0" lvl="0" indent="0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zh-CN" sz="900">
                <a:solidFill>
                  <a:schemeClr val="dk1"/>
                </a:solidFill>
              </a:rPr>
              <a:t>[2] Viola, P., &amp; Jones, M. (2001). Rapid object detection using a boosted cascade of simple features. In Computer Vision and Pattern Recognition, 2001. CVPR 2001. Proceedings of the 2001 IEEE Computer Society Conference on (Vol. 1, pp. I-I). IEEE.</a:t>
            </a:r>
            <a:endParaRPr sz="900">
              <a:solidFill>
                <a:schemeClr val="dk1"/>
              </a:solidFill>
            </a:endParaRPr>
          </a:p>
          <a:p>
            <a:pPr marL="0" lvl="0" indent="0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zh-CN" sz="900">
                <a:solidFill>
                  <a:schemeClr val="dk1"/>
                </a:solidFill>
              </a:rPr>
              <a:t>[3] Korshunova, I., Shi, W., Dambre, J. and Theis, L. (2016). </a:t>
            </a:r>
            <a:r>
              <a:rPr lang="zh-CN" sz="900" i="1">
                <a:solidFill>
                  <a:schemeClr val="dk1"/>
                </a:solidFill>
              </a:rPr>
              <a:t>Fast Face-swap Using Convolutional Neural Networks</a:t>
            </a:r>
            <a:r>
              <a:rPr lang="zh-CN" sz="900">
                <a:solidFill>
                  <a:schemeClr val="dk1"/>
                </a:solidFill>
              </a:rPr>
              <a:t>. available at: </a:t>
            </a:r>
            <a:r>
              <a:rPr lang="zh-CN" sz="900">
                <a:uFill>
                  <a:noFill/>
                </a:uFill>
                <a:hlinkClick r:id="rId1"/>
              </a:rPr>
              <a:t>arXiv:1611.09577</a:t>
            </a:r>
            <a:r>
              <a:rPr lang="zh-CN" sz="900"/>
              <a:t>.</a:t>
            </a:r>
            <a:endParaRPr sz="900"/>
          </a:p>
          <a:p>
            <a:pPr marL="0" lvl="0" indent="0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zh-CN" sz="900">
                <a:solidFill>
                  <a:schemeClr val="dk1"/>
                </a:solidFill>
              </a:rPr>
              <a:t>[4] Pérez, P., Gangnet, M., &amp; Blake, A. (2003). Poisson image editing. ACM Transactions on graphics (TOG), 22(3), 313-318.</a:t>
            </a:r>
            <a:endParaRPr sz="900">
              <a:solidFill>
                <a:schemeClr val="dk1"/>
              </a:solidFill>
            </a:endParaRPr>
          </a:p>
          <a:p>
            <a:pPr marL="0" lvl="0" indent="0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zh-CN" sz="900">
                <a:solidFill>
                  <a:schemeClr val="dk1"/>
                </a:solidFill>
              </a:rPr>
              <a:t>[5]Pan, Xunyu, Xing Zhang, and Siwei Lyu. "Exposing image splicing with inconsistent local noise variances." Computational Photography (ICCP), 2012 IEEE International Conference on. IEEE, 2012.</a:t>
            </a:r>
            <a:endParaRPr sz="900">
              <a:solidFill>
                <a:schemeClr val="dk1"/>
              </a:solidFill>
            </a:endParaRPr>
          </a:p>
          <a:p>
            <a:pPr marL="0" lvl="0" indent="0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zh-CN" sz="900">
                <a:solidFill>
                  <a:schemeClr val="dk1"/>
                </a:solidFill>
              </a:rPr>
              <a:t>[6]Farid, Hany. "Image forgery detection." IEEE Signal processing magazine 26.2 (2009): 16-25.</a:t>
            </a:r>
            <a:endParaRPr sz="900">
              <a:solidFill>
                <a:schemeClr val="dk1"/>
              </a:solidFill>
            </a:endParaRPr>
          </a:p>
          <a:p>
            <a:pPr marL="0" lvl="0" indent="0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zh-CN" sz="900">
                <a:solidFill>
                  <a:schemeClr val="dk1"/>
                </a:solidFill>
              </a:rPr>
              <a:t>[7]Ng, Tian-Tsong, et al. "Physics-motivated features for distinguishing photographic images and computer graphics." Proceedings of the 13th annual ACM international conference on Multimedia. ACM, 2005.</a:t>
            </a:r>
            <a:endParaRPr sz="900">
              <a:solidFill>
                <a:schemeClr val="dk1"/>
              </a:solidFill>
            </a:endParaRPr>
          </a:p>
          <a:p>
            <a:pPr marL="0" lvl="0" indent="0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zh-CN" sz="900">
                <a:solidFill>
                  <a:schemeClr val="dk1"/>
                </a:solidFill>
              </a:rPr>
              <a:t>[8]Menaga, V., K. Mohanaprakash, and G. Kalaiarasi. "Identification of Facial Retouching Using Supervised Deep Learning Algorithm." International Journal of Engineering and Management Research (IJEMR) 7.2 (2017): 233-236.</a:t>
            </a:r>
            <a:endParaRPr sz="900">
              <a:solidFill>
                <a:schemeClr val="dk1"/>
              </a:solidFill>
            </a:endParaRPr>
          </a:p>
          <a:p>
            <a:pPr marL="0" lvl="0" indent="0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zh-CN" sz="900">
                <a:solidFill>
                  <a:schemeClr val="dk1"/>
                </a:solidFill>
              </a:rPr>
              <a:t>[9]Nixon, Mark S., and Alberto S. Aguado. Feature extraction &amp; image processing for computer vision. Academic Press, 2012</a:t>
            </a:r>
            <a:endParaRPr sz="1100">
              <a:solidFill>
                <a:schemeClr val="dk1"/>
              </a:solidFill>
            </a:endParaRPr>
          </a:p>
          <a:p>
            <a:pPr marL="0" lvl="0" indent="0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sz="900">
              <a:solidFill>
                <a:schemeClr val="dk1"/>
              </a:solidFill>
            </a:endParaRPr>
          </a:p>
          <a:p>
            <a:pPr marL="0" lvl="0" indent="0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sz="900">
              <a:solidFill>
                <a:schemeClr val="dk1"/>
              </a:solidFill>
            </a:endParaRPr>
          </a:p>
          <a:p>
            <a:pPr marL="0" lvl="0" indent="0" rtl="0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sz="1100">
              <a:solidFill>
                <a:schemeClr val="dk1"/>
              </a:solidFill>
            </a:endParaRPr>
          </a:p>
          <a:p>
            <a:pPr marL="0" lvl="0" indent="0" rtl="0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zh-CN" sz="1100">
                <a:solidFill>
                  <a:schemeClr val="dk1"/>
                </a:solidFill>
              </a:rPr>
              <a:t>.</a:t>
            </a:r>
            <a:endParaRPr sz="1800" b="1">
              <a:solidFill>
                <a:srgbClr val="404040"/>
              </a:solidFill>
            </a:endParaRPr>
          </a:p>
          <a:p>
            <a:pPr marL="0" lvl="0" indent="0" rtl="0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sz="1800" b="1">
              <a:solidFill>
                <a:srgbClr val="404040"/>
              </a:solidFill>
            </a:endParaRPr>
          </a:p>
          <a:p>
            <a:pPr marL="0" lvl="0" indent="0" rtl="0">
              <a:lnSpc>
                <a:spcPct val="150000"/>
              </a:lnSpc>
              <a:spcBef>
                <a:spcPts val="1800"/>
              </a:spcBef>
              <a:spcAft>
                <a:spcPts val="180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sz="1800" b="1">
              <a:solidFill>
                <a:srgbClr val="404040"/>
              </a:solidFill>
            </a:endParaRPr>
          </a:p>
        </p:txBody>
      </p:sp>
      <p:pic>
        <p:nvPicPr>
          <p:cNvPr id="556" name="Shape 556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7448775" y="614575"/>
            <a:ext cx="1308325" cy="1605700"/>
          </a:xfrm>
          <a:prstGeom prst="rect">
            <a:avLst/>
          </a:prstGeom>
          <a:noFill/>
          <a:ln>
            <a:noFill/>
          </a:ln>
        </p:spPr>
      </p:pic>
      <p:sp>
        <p:nvSpPr>
          <p:cNvPr id="557" name="Shape 557"/>
          <p:cNvSpPr txBox="1"/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 panose="020F0502020204030204"/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  <p:pic>
        <p:nvPicPr>
          <p:cNvPr id="558" name="Shape 558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7448775" y="2934538"/>
            <a:ext cx="1308325" cy="17120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 txBox="1"/>
          <p:nvPr>
            <p:ph type="subTitle" idx="1"/>
          </p:nvPr>
        </p:nvSpPr>
        <p:spPr>
          <a:xfrm>
            <a:off x="1144250" y="3927638"/>
            <a:ext cx="23271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Original</a:t>
            </a:r>
            <a:endParaRPr lang="zh-CN"/>
          </a:p>
        </p:txBody>
      </p:sp>
      <p:sp>
        <p:nvSpPr>
          <p:cNvPr id="158" name="Shape 158"/>
          <p:cNvSpPr txBox="1"/>
          <p:nvPr>
            <p:ph type="subTitle" idx="1"/>
          </p:nvPr>
        </p:nvSpPr>
        <p:spPr>
          <a:xfrm>
            <a:off x="5501775" y="3927638"/>
            <a:ext cx="23271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Deepfake</a:t>
            </a:r>
            <a:endParaRPr lang="zh-CN"/>
          </a:p>
        </p:txBody>
      </p:sp>
      <p:pic>
        <p:nvPicPr>
          <p:cNvPr id="159" name="Shape 159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52400" y="434625"/>
            <a:ext cx="8839198" cy="33153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 txBox="1"/>
          <p:nvPr>
            <p:ph type="title"/>
          </p:nvPr>
        </p:nvSpPr>
        <p:spPr>
          <a:xfrm>
            <a:off x="4635500" y="480300"/>
            <a:ext cx="2715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800"/>
              <a:t>Ethical issues</a:t>
            </a:r>
            <a:endParaRPr sz="2800"/>
          </a:p>
        </p:txBody>
      </p:sp>
      <p:sp>
        <p:nvSpPr>
          <p:cNvPr id="165" name="Shape 165"/>
          <p:cNvSpPr txBox="1"/>
          <p:nvPr>
            <p:ph type="body" idx="1"/>
          </p:nvPr>
        </p:nvSpPr>
        <p:spPr>
          <a:xfrm>
            <a:off x="4515525" y="1145400"/>
            <a:ext cx="42828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zh-CN" sz="1800">
                <a:solidFill>
                  <a:srgbClr val="000000"/>
                </a:solidFill>
              </a:rPr>
              <a:t>Fake celebrity porn</a:t>
            </a:r>
            <a:endParaRPr sz="1800">
              <a:solidFill>
                <a:srgbClr val="000000"/>
              </a:solidFill>
            </a:endParaRPr>
          </a:p>
          <a:p>
            <a: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zh-CN" sz="1800">
                <a:solidFill>
                  <a:srgbClr val="000000"/>
                </a:solidFill>
              </a:rPr>
              <a:t>Harmful to their reputation</a:t>
            </a:r>
            <a:endParaRPr sz="1800">
              <a:solidFill>
                <a:srgbClr val="000000"/>
              </a:solidFill>
            </a:endParaRPr>
          </a:p>
          <a:p>
            <a: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zh-CN" sz="1800">
                <a:solidFill>
                  <a:srgbClr val="000000"/>
                </a:solidFill>
              </a:rPr>
              <a:t>Bad effects on the teenagers</a:t>
            </a:r>
            <a:endParaRPr sz="1800">
              <a:solidFill>
                <a:srgbClr val="000000"/>
              </a:solidFill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zh-CN" sz="1800">
                <a:solidFill>
                  <a:srgbClr val="000000"/>
                </a:solidFill>
              </a:rPr>
              <a:t>Fake news</a:t>
            </a:r>
            <a:endParaRPr sz="1800">
              <a:solidFill>
                <a:srgbClr val="000000"/>
              </a:solidFill>
            </a:endParaRPr>
          </a:p>
          <a:p>
            <a: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zh-CN" sz="1800">
                <a:solidFill>
                  <a:srgbClr val="000000"/>
                </a:solidFill>
              </a:rPr>
              <a:t>Disseminating false information</a:t>
            </a:r>
            <a:endParaRPr sz="1800">
              <a:solidFill>
                <a:srgbClr val="000000"/>
              </a:solidFill>
            </a:endParaRPr>
          </a:p>
          <a:p>
            <a: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zh-CN" sz="1800">
                <a:solidFill>
                  <a:srgbClr val="000000"/>
                </a:solidFill>
              </a:rPr>
              <a:t>Misleading the society</a:t>
            </a:r>
            <a:endParaRPr sz="1800">
              <a:solidFill>
                <a:srgbClr val="000000"/>
              </a:solidFill>
              <a:highlight>
                <a:srgbClr val="FFFFFF"/>
              </a:highlight>
            </a:endParaRPr>
          </a:p>
        </p:txBody>
      </p:sp>
      <p:sp>
        <p:nvSpPr>
          <p:cNvPr id="166" name="Shape 166"/>
          <p:cNvSpPr txBox="1"/>
          <p:nvPr>
            <p:ph type="body" idx="2"/>
          </p:nvPr>
        </p:nvSpPr>
        <p:spPr>
          <a:xfrm>
            <a:off x="246275" y="1187750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zh-CN" sz="1800">
                <a:solidFill>
                  <a:srgbClr val="000000"/>
                </a:solidFill>
              </a:rPr>
              <a:t>Hard to distinguish and detect</a:t>
            </a:r>
            <a:endParaRPr sz="18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</a:endParaRPr>
          </a:p>
          <a:p>
            <a:pPr marL="457200" lvl="0" indent="-3429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zh-CN" sz="1800">
                <a:solidFill>
                  <a:srgbClr val="000000"/>
                </a:solidFill>
              </a:rPr>
              <a:t>Create confusion by passing off the spurious as genuine</a:t>
            </a:r>
            <a:endParaRPr sz="1800">
              <a:solidFill>
                <a:srgbClr val="000000"/>
              </a:solidFill>
              <a:highlight>
                <a:srgbClr val="FFFFFF"/>
              </a:highlight>
              <a:latin typeface="STHeiti"/>
              <a:ea typeface="STHeiti"/>
              <a:cs typeface="STHeiti"/>
              <a:sym typeface="STHeiti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800">
              <a:solidFill>
                <a:srgbClr val="000000"/>
              </a:solidFill>
            </a:endParaRPr>
          </a:p>
        </p:txBody>
      </p:sp>
      <p:sp>
        <p:nvSpPr>
          <p:cNvPr id="167" name="Shape 167"/>
          <p:cNvSpPr txBox="1"/>
          <p:nvPr>
            <p:ph type="title"/>
          </p:nvPr>
        </p:nvSpPr>
        <p:spPr>
          <a:xfrm>
            <a:off x="351200" y="480300"/>
            <a:ext cx="2715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Problems</a:t>
            </a:r>
            <a:endParaRPr sz="28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 txBox="1"/>
          <p:nvPr>
            <p:ph type="ctrTitle"/>
          </p:nvPr>
        </p:nvSpPr>
        <p:spPr>
          <a:xfrm>
            <a:off x="311708" y="16194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How to detect the deepfakes</a:t>
            </a:r>
            <a:endParaRPr lang="zh-CN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?</a:t>
            </a:r>
            <a:endParaRPr lang="zh-CN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 txBox="1"/>
          <p:nvPr>
            <p:ph type="title"/>
          </p:nvPr>
        </p:nvSpPr>
        <p:spPr>
          <a:xfrm>
            <a:off x="339925" y="2448125"/>
            <a:ext cx="8520600" cy="91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5200"/>
              <a:t>DeepFake Principle</a:t>
            </a:r>
            <a:endParaRPr sz="520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5200"/>
              <a:t>?</a:t>
            </a:r>
            <a:endParaRPr sz="52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Shape 182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714500" y="1013938"/>
            <a:ext cx="5715000" cy="3009900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Shape 183"/>
          <p:cNvSpPr txBox="1"/>
          <p:nvPr>
            <p:ph type="ctrTitle"/>
          </p:nvPr>
        </p:nvSpPr>
        <p:spPr>
          <a:xfrm>
            <a:off x="311700" y="363575"/>
            <a:ext cx="8520600" cy="61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600"/>
              <a:t>DeepFake Model</a:t>
            </a:r>
            <a:endParaRPr sz="3600"/>
          </a:p>
        </p:txBody>
      </p:sp>
      <p:sp>
        <p:nvSpPr>
          <p:cNvPr id="184" name="Shape 184"/>
          <p:cNvSpPr txBox="1"/>
          <p:nvPr/>
        </p:nvSpPr>
        <p:spPr>
          <a:xfrm>
            <a:off x="1721575" y="4064000"/>
            <a:ext cx="860700" cy="2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image A</a:t>
            </a:r>
            <a:endParaRPr lang="zh-CN"/>
          </a:p>
        </p:txBody>
      </p:sp>
      <p:sp>
        <p:nvSpPr>
          <p:cNvPr id="185" name="Shape 185"/>
          <p:cNvSpPr txBox="1"/>
          <p:nvPr/>
        </p:nvSpPr>
        <p:spPr>
          <a:xfrm>
            <a:off x="4141650" y="4064025"/>
            <a:ext cx="860700" cy="2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image B</a:t>
            </a:r>
            <a:endParaRPr lang="zh-CN"/>
          </a:p>
        </p:txBody>
      </p:sp>
      <p:sp>
        <p:nvSpPr>
          <p:cNvPr id="186" name="Shape 186"/>
          <p:cNvSpPr txBox="1"/>
          <p:nvPr/>
        </p:nvSpPr>
        <p:spPr>
          <a:xfrm>
            <a:off x="6392425" y="4064025"/>
            <a:ext cx="1185300" cy="2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DeepFake</a:t>
            </a:r>
            <a:endParaRPr lang="zh-CN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7687</Words>
  <Application>WPS 演示</Application>
  <PresentationFormat/>
  <Paragraphs>447</Paragraphs>
  <Slides>43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43</vt:i4>
      </vt:variant>
    </vt:vector>
  </HeadingPairs>
  <TitlesOfParts>
    <vt:vector size="55" baseType="lpstr">
      <vt:lpstr>Arial</vt:lpstr>
      <vt:lpstr>宋体</vt:lpstr>
      <vt:lpstr>Wingdings</vt:lpstr>
      <vt:lpstr>Arial</vt:lpstr>
      <vt:lpstr>Calibri</vt:lpstr>
      <vt:lpstr>STHeiti</vt:lpstr>
      <vt:lpstr>微软雅黑</vt:lpstr>
      <vt:lpstr>Arial Unicode MS</vt:lpstr>
      <vt:lpstr>Times New Roman</vt:lpstr>
      <vt:lpstr>Segoe Print</vt:lpstr>
      <vt:lpstr>Simple Light</vt:lpstr>
      <vt:lpstr>Office 主题</vt:lpstr>
      <vt:lpstr>DeepFake Detection</vt:lpstr>
      <vt:lpstr>Content</vt:lpstr>
      <vt:lpstr>?</vt:lpstr>
      <vt:lpstr>PowerPoint 演示文稿</vt:lpstr>
      <vt:lpstr>PowerPoint 演示文稿</vt:lpstr>
      <vt:lpstr>Problems</vt:lpstr>
      <vt:lpstr>?</vt:lpstr>
      <vt:lpstr>?</vt:lpstr>
      <vt:lpstr>DeepFake Model</vt:lpstr>
      <vt:lpstr>PowerPoint 演示文稿</vt:lpstr>
      <vt:lpstr>PowerPoint 演示文稿</vt:lpstr>
      <vt:lpstr>PowerPoint 演示文稿</vt:lpstr>
      <vt:lpstr>Processing after Extraction</vt:lpstr>
      <vt:lpstr>Skin Colour Detection</vt:lpstr>
      <vt:lpstr>Poisson Image Editing</vt:lpstr>
      <vt:lpstr>Poisson Image Editing</vt:lpstr>
      <vt:lpstr>Poisson Image Merging</vt:lpstr>
      <vt:lpstr>Original DeepFake Video</vt:lpstr>
      <vt:lpstr>DeepFake Detection </vt:lpstr>
      <vt:lpstr>PowerPoint 演示文稿</vt:lpstr>
      <vt:lpstr>Main Process of Detection</vt:lpstr>
      <vt:lpstr>Haar Cascade Classifier</vt:lpstr>
      <vt:lpstr>Detection Demo</vt:lpstr>
      <vt:lpstr>Blur detector </vt:lpstr>
      <vt:lpstr>Method 1 : Variance calculation</vt:lpstr>
      <vt:lpstr>Blur detector </vt:lpstr>
      <vt:lpstr>Work but not enough</vt:lpstr>
      <vt:lpstr>Blur detector </vt:lpstr>
      <vt:lpstr>Blur detector </vt:lpstr>
      <vt:lpstr>Great result</vt:lpstr>
      <vt:lpstr>Slightly worse</vt:lpstr>
      <vt:lpstr>Method 2 : Skin detector</vt:lpstr>
      <vt:lpstr>Blur detector </vt:lpstr>
      <vt:lpstr>Blur detector </vt:lpstr>
      <vt:lpstr>Blur detector </vt:lpstr>
      <vt:lpstr>Good as well</vt:lpstr>
      <vt:lpstr>Blur detector </vt:lpstr>
      <vt:lpstr>Better result</vt:lpstr>
      <vt:lpstr>Blur detector </vt:lpstr>
      <vt:lpstr>Blur detector </vt:lpstr>
      <vt:lpstr>Better result</vt:lpstr>
      <vt:lpstr>Blur detector 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DeepFake Detection</dc:title>
  <dc:creator/>
  <cp:lastModifiedBy>user</cp:lastModifiedBy>
  <cp:revision>2</cp:revision>
  <dcterms:created xsi:type="dcterms:W3CDTF">2018-05-31T15:24:00Z</dcterms:created>
  <dcterms:modified xsi:type="dcterms:W3CDTF">2019-03-31T06:30:32Z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2052-10.1.0.7697</vt:lpwstr>
  </property>
</Properties>
</file>